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672A49-1A5A-4F78-A59C-D0464BBFD39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o-RO"/>
        </a:p>
      </dgm:t>
    </dgm:pt>
    <dgm:pt modelId="{920C0B48-B4A7-4098-8C68-293474F479BE}">
      <dgm:prSet phldrT="[Tex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gsana New" panose="02020603050405020304" pitchFamily="18" charset="-34"/>
            </a:rPr>
            <a:t>METODE DE ASAMBLARE</a:t>
          </a:r>
        </a:p>
      </dgm:t>
    </dgm:pt>
    <dgm:pt modelId="{06DF53D5-35D8-456F-A360-6690729567E2}" type="parTrans" cxnId="{8D7BB793-47E7-49DD-933D-519FF32F7342}">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1F2E68CF-9595-4894-9C71-E064A581DA62}" type="sibTrans" cxnId="{8D7BB793-47E7-49DD-933D-519FF32F7342}">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6E6B6B2D-4907-479D-B352-AD7C37F56FE7}">
      <dgm:prSet phldrT="[Tex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interschimbabilității totale</a:t>
          </a:r>
        </a:p>
      </dgm:t>
    </dgm:pt>
    <dgm:pt modelId="{86E1241D-ECB3-4072-A41C-8A1999DA0F9C}" type="parTrans" cxnId="{287EDF7C-EA12-48E6-8974-932E4DB50746}">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8556D3C5-45E9-451B-96BF-F50784AD16DD}" type="sibTrans" cxnId="{287EDF7C-EA12-48E6-8974-932E4DB50746}">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7EF8C7D9-7DEF-4658-AA13-B6D5C7FB61CF}">
      <dgm:prSet phldrT="[Tex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interschimbabilității parțiale</a:t>
          </a:r>
        </a:p>
      </dgm:t>
    </dgm:pt>
    <dgm:pt modelId="{3ECC1892-470C-44BF-9DFE-431D1DE554E2}" type="parTrans" cxnId="{D39F341F-DEE9-495B-B269-69BBB5B9F17B}">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62DFBBAC-BA33-41B1-B325-3C0AE339A7EB}" type="sibTrans" cxnId="{D39F341F-DEE9-495B-B269-69BBB5B9F17B}">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FCF0CFC9-B66E-4ECC-93AA-79B7BD9AB61E}">
      <dgm:prSet phldrT="[Tex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sortării pieselor</a:t>
          </a:r>
        </a:p>
      </dgm:t>
    </dgm:pt>
    <dgm:pt modelId="{BE8C373E-ED44-4719-8046-29F36B71DE6D}" type="parTrans" cxnId="{54C759EC-3F28-48B4-A8FE-7D5EFD998AEF}">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35CE39BC-351D-4C3D-927C-9C715FD5BD47}" type="sibTrans" cxnId="{54C759EC-3F28-48B4-A8FE-7D5EFD998AEF}">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06E1B522-74D7-4107-B663-02DEC0BDCF68}">
      <dgm:prSe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ajustării</a:t>
          </a:r>
        </a:p>
      </dgm:t>
    </dgm:pt>
    <dgm:pt modelId="{E4E4EF52-7FFE-4059-A402-507DA7FC3804}" type="parTrans" cxnId="{D67A7CDE-59AB-424E-9CB1-859E4894F4F9}">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A022D97A-1481-4CE0-8960-3F083DD99A4C}" type="sibTrans" cxnId="{D67A7CDE-59AB-424E-9CB1-859E4894F4F9}">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36678E62-AE5A-4D30-9665-6F709E3AA7C3}">
      <dgm:prSet custT="1"/>
      <dgm:spPr>
        <a:solidFill>
          <a:schemeClr val="bg1"/>
        </a:solidFill>
        <a:ln>
          <a:solidFill>
            <a:schemeClr val="tx1"/>
          </a:solidFill>
        </a:ln>
      </dgm:spPr>
      <dgm:t>
        <a:bodyPr/>
        <a:lstStyle/>
        <a:p>
          <a:r>
            <a:rPr lang="ro-RO" sz="1200" b="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reglării</a:t>
          </a:r>
        </a:p>
      </dgm:t>
    </dgm:pt>
    <dgm:pt modelId="{52A69E54-6779-4955-8C0F-4D002A4E1351}" type="parTrans" cxnId="{70EC29A5-0B67-46F4-B3E9-30401568D362}">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14730BD6-4E71-4626-96F9-F77A28CCBC53}" type="sibTrans" cxnId="{70EC29A5-0B67-46F4-B3E9-30401568D362}">
      <dgm:prSet/>
      <dgm:spPr/>
      <dgm:t>
        <a:bodyPr/>
        <a:lstStyle/>
        <a:p>
          <a:endParaRPr lang="ro-RO" b="0" cap="none" spc="0">
            <a:ln w="0"/>
            <a:solidFill>
              <a:schemeClr val="tx1"/>
            </a:solidFill>
            <a:effectLst>
              <a:outerShdw blurRad="38100" dist="19050" dir="2700000" algn="tl" rotWithShape="0">
                <a:schemeClr val="dk1">
                  <a:alpha val="40000"/>
                </a:schemeClr>
              </a:outerShdw>
            </a:effectLst>
          </a:endParaRPr>
        </a:p>
      </dgm:t>
    </dgm:pt>
    <dgm:pt modelId="{68BBBE0C-DE6E-4D06-811E-000EA6945CBE}" type="pres">
      <dgm:prSet presAssocID="{94672A49-1A5A-4F78-A59C-D0464BBFD39B}" presName="hierChild1" presStyleCnt="0">
        <dgm:presLayoutVars>
          <dgm:orgChart val="1"/>
          <dgm:chPref val="1"/>
          <dgm:dir/>
          <dgm:animOne val="branch"/>
          <dgm:animLvl val="lvl"/>
          <dgm:resizeHandles/>
        </dgm:presLayoutVars>
      </dgm:prSet>
      <dgm:spPr/>
      <dgm:t>
        <a:bodyPr/>
        <a:lstStyle/>
        <a:p>
          <a:endParaRPr lang="en-US"/>
        </a:p>
      </dgm:t>
    </dgm:pt>
    <dgm:pt modelId="{31C85CF7-B6EB-4375-B3A9-2D38FCBDB1FD}" type="pres">
      <dgm:prSet presAssocID="{920C0B48-B4A7-4098-8C68-293474F479BE}" presName="hierRoot1" presStyleCnt="0">
        <dgm:presLayoutVars>
          <dgm:hierBranch val="init"/>
        </dgm:presLayoutVars>
      </dgm:prSet>
      <dgm:spPr/>
    </dgm:pt>
    <dgm:pt modelId="{82545D5E-213D-4AD0-B6E3-27AF8D9EF57D}" type="pres">
      <dgm:prSet presAssocID="{920C0B48-B4A7-4098-8C68-293474F479BE}" presName="rootComposite1" presStyleCnt="0"/>
      <dgm:spPr/>
    </dgm:pt>
    <dgm:pt modelId="{56BD5B76-88FC-4CB0-B00D-14395EF7314C}" type="pres">
      <dgm:prSet presAssocID="{920C0B48-B4A7-4098-8C68-293474F479BE}" presName="rootText1" presStyleLbl="node0" presStyleIdx="0" presStyleCnt="1" custScaleX="318817" custScaleY="297923">
        <dgm:presLayoutVars>
          <dgm:chPref val="3"/>
        </dgm:presLayoutVars>
      </dgm:prSet>
      <dgm:spPr/>
      <dgm:t>
        <a:bodyPr/>
        <a:lstStyle/>
        <a:p>
          <a:endParaRPr lang="ro-RO"/>
        </a:p>
      </dgm:t>
    </dgm:pt>
    <dgm:pt modelId="{C05BCF2E-D79E-4FCA-A212-E11F089096AC}" type="pres">
      <dgm:prSet presAssocID="{920C0B48-B4A7-4098-8C68-293474F479BE}" presName="rootConnector1" presStyleLbl="node1" presStyleIdx="0" presStyleCnt="0"/>
      <dgm:spPr/>
      <dgm:t>
        <a:bodyPr/>
        <a:lstStyle/>
        <a:p>
          <a:endParaRPr lang="en-US"/>
        </a:p>
      </dgm:t>
    </dgm:pt>
    <dgm:pt modelId="{A347B3EF-FF26-4425-92B9-BBDDDA79F7F1}" type="pres">
      <dgm:prSet presAssocID="{920C0B48-B4A7-4098-8C68-293474F479BE}" presName="hierChild2" presStyleCnt="0"/>
      <dgm:spPr/>
    </dgm:pt>
    <dgm:pt modelId="{8EE47A10-BDEC-4ECD-A8DE-18CABEA5E3A2}" type="pres">
      <dgm:prSet presAssocID="{86E1241D-ECB3-4072-A41C-8A1999DA0F9C}" presName="Name37" presStyleLbl="parChTrans1D2" presStyleIdx="0" presStyleCnt="5"/>
      <dgm:spPr/>
      <dgm:t>
        <a:bodyPr/>
        <a:lstStyle/>
        <a:p>
          <a:endParaRPr lang="en-US"/>
        </a:p>
      </dgm:t>
    </dgm:pt>
    <dgm:pt modelId="{7E17D833-F125-4C06-BAE0-EB71FAC9703F}" type="pres">
      <dgm:prSet presAssocID="{6E6B6B2D-4907-479D-B352-AD7C37F56FE7}" presName="hierRoot2" presStyleCnt="0">
        <dgm:presLayoutVars>
          <dgm:hierBranch val="init"/>
        </dgm:presLayoutVars>
      </dgm:prSet>
      <dgm:spPr/>
    </dgm:pt>
    <dgm:pt modelId="{0B9ED51F-3600-4C5E-9E2F-85647EE03B5F}" type="pres">
      <dgm:prSet presAssocID="{6E6B6B2D-4907-479D-B352-AD7C37F56FE7}" presName="rootComposite" presStyleCnt="0"/>
      <dgm:spPr/>
    </dgm:pt>
    <dgm:pt modelId="{5C2A17BE-0559-4704-81D7-FC15AAAA9671}" type="pres">
      <dgm:prSet presAssocID="{6E6B6B2D-4907-479D-B352-AD7C37F56FE7}" presName="rootText" presStyleLbl="node2" presStyleIdx="0" presStyleCnt="5">
        <dgm:presLayoutVars>
          <dgm:chPref val="3"/>
        </dgm:presLayoutVars>
      </dgm:prSet>
      <dgm:spPr/>
      <dgm:t>
        <a:bodyPr/>
        <a:lstStyle/>
        <a:p>
          <a:endParaRPr lang="en-US"/>
        </a:p>
      </dgm:t>
    </dgm:pt>
    <dgm:pt modelId="{6BE2B6E3-05B9-4C17-8438-3285950749D6}" type="pres">
      <dgm:prSet presAssocID="{6E6B6B2D-4907-479D-B352-AD7C37F56FE7}" presName="rootConnector" presStyleLbl="node2" presStyleIdx="0" presStyleCnt="5"/>
      <dgm:spPr/>
      <dgm:t>
        <a:bodyPr/>
        <a:lstStyle/>
        <a:p>
          <a:endParaRPr lang="en-US"/>
        </a:p>
      </dgm:t>
    </dgm:pt>
    <dgm:pt modelId="{DF06B6FD-05C4-4404-887E-CB74F8287B66}" type="pres">
      <dgm:prSet presAssocID="{6E6B6B2D-4907-479D-B352-AD7C37F56FE7}" presName="hierChild4" presStyleCnt="0"/>
      <dgm:spPr/>
    </dgm:pt>
    <dgm:pt modelId="{AA919E43-D089-485E-9C21-C979CF18D23D}" type="pres">
      <dgm:prSet presAssocID="{6E6B6B2D-4907-479D-B352-AD7C37F56FE7}" presName="hierChild5" presStyleCnt="0"/>
      <dgm:spPr/>
    </dgm:pt>
    <dgm:pt modelId="{4A036582-42EA-4A74-BD7F-CF5702CF315E}" type="pres">
      <dgm:prSet presAssocID="{3ECC1892-470C-44BF-9DFE-431D1DE554E2}" presName="Name37" presStyleLbl="parChTrans1D2" presStyleIdx="1" presStyleCnt="5"/>
      <dgm:spPr/>
      <dgm:t>
        <a:bodyPr/>
        <a:lstStyle/>
        <a:p>
          <a:endParaRPr lang="en-US"/>
        </a:p>
      </dgm:t>
    </dgm:pt>
    <dgm:pt modelId="{B592048F-8443-40A0-8026-9A96E56B8252}" type="pres">
      <dgm:prSet presAssocID="{7EF8C7D9-7DEF-4658-AA13-B6D5C7FB61CF}" presName="hierRoot2" presStyleCnt="0">
        <dgm:presLayoutVars>
          <dgm:hierBranch val="init"/>
        </dgm:presLayoutVars>
      </dgm:prSet>
      <dgm:spPr/>
    </dgm:pt>
    <dgm:pt modelId="{942A0440-ED12-4F10-9CBC-E0C326192CFE}" type="pres">
      <dgm:prSet presAssocID="{7EF8C7D9-7DEF-4658-AA13-B6D5C7FB61CF}" presName="rootComposite" presStyleCnt="0"/>
      <dgm:spPr/>
    </dgm:pt>
    <dgm:pt modelId="{084529D1-8BF2-424C-9D7E-F1BE50D3668D}" type="pres">
      <dgm:prSet presAssocID="{7EF8C7D9-7DEF-4658-AA13-B6D5C7FB61CF}" presName="rootText" presStyleLbl="node2" presStyleIdx="1" presStyleCnt="5">
        <dgm:presLayoutVars>
          <dgm:chPref val="3"/>
        </dgm:presLayoutVars>
      </dgm:prSet>
      <dgm:spPr/>
      <dgm:t>
        <a:bodyPr/>
        <a:lstStyle/>
        <a:p>
          <a:endParaRPr lang="en-US"/>
        </a:p>
      </dgm:t>
    </dgm:pt>
    <dgm:pt modelId="{C4B2731D-DF75-4255-B790-D4270794A1F8}" type="pres">
      <dgm:prSet presAssocID="{7EF8C7D9-7DEF-4658-AA13-B6D5C7FB61CF}" presName="rootConnector" presStyleLbl="node2" presStyleIdx="1" presStyleCnt="5"/>
      <dgm:spPr/>
      <dgm:t>
        <a:bodyPr/>
        <a:lstStyle/>
        <a:p>
          <a:endParaRPr lang="en-US"/>
        </a:p>
      </dgm:t>
    </dgm:pt>
    <dgm:pt modelId="{EBD98286-A83E-4134-ABF1-578DA21D0271}" type="pres">
      <dgm:prSet presAssocID="{7EF8C7D9-7DEF-4658-AA13-B6D5C7FB61CF}" presName="hierChild4" presStyleCnt="0"/>
      <dgm:spPr/>
    </dgm:pt>
    <dgm:pt modelId="{FD24651B-57E2-4FB2-A0C9-4BAEF95A6388}" type="pres">
      <dgm:prSet presAssocID="{7EF8C7D9-7DEF-4658-AA13-B6D5C7FB61CF}" presName="hierChild5" presStyleCnt="0"/>
      <dgm:spPr/>
    </dgm:pt>
    <dgm:pt modelId="{E0423E93-49A9-48D0-B9F9-5F262827D7DA}" type="pres">
      <dgm:prSet presAssocID="{BE8C373E-ED44-4719-8046-29F36B71DE6D}" presName="Name37" presStyleLbl="parChTrans1D2" presStyleIdx="2" presStyleCnt="5"/>
      <dgm:spPr/>
      <dgm:t>
        <a:bodyPr/>
        <a:lstStyle/>
        <a:p>
          <a:endParaRPr lang="en-US"/>
        </a:p>
      </dgm:t>
    </dgm:pt>
    <dgm:pt modelId="{0BCE2332-7C3D-4032-A4D7-C3406FABF8B0}" type="pres">
      <dgm:prSet presAssocID="{FCF0CFC9-B66E-4ECC-93AA-79B7BD9AB61E}" presName="hierRoot2" presStyleCnt="0">
        <dgm:presLayoutVars>
          <dgm:hierBranch val="init"/>
        </dgm:presLayoutVars>
      </dgm:prSet>
      <dgm:spPr/>
    </dgm:pt>
    <dgm:pt modelId="{749170AA-27DE-426C-B6E9-28E667AB728E}" type="pres">
      <dgm:prSet presAssocID="{FCF0CFC9-B66E-4ECC-93AA-79B7BD9AB61E}" presName="rootComposite" presStyleCnt="0"/>
      <dgm:spPr/>
    </dgm:pt>
    <dgm:pt modelId="{27DCC2D4-D011-4944-B6C1-CD53995054CD}" type="pres">
      <dgm:prSet presAssocID="{FCF0CFC9-B66E-4ECC-93AA-79B7BD9AB61E}" presName="rootText" presStyleLbl="node2" presStyleIdx="2" presStyleCnt="5" custLinFactNeighborX="-2814" custLinFactNeighborY="2251">
        <dgm:presLayoutVars>
          <dgm:chPref val="3"/>
        </dgm:presLayoutVars>
      </dgm:prSet>
      <dgm:spPr/>
      <dgm:t>
        <a:bodyPr/>
        <a:lstStyle/>
        <a:p>
          <a:endParaRPr lang="en-US"/>
        </a:p>
      </dgm:t>
    </dgm:pt>
    <dgm:pt modelId="{25788A53-6636-4C90-A1BE-99B8FD6A63AB}" type="pres">
      <dgm:prSet presAssocID="{FCF0CFC9-B66E-4ECC-93AA-79B7BD9AB61E}" presName="rootConnector" presStyleLbl="node2" presStyleIdx="2" presStyleCnt="5"/>
      <dgm:spPr/>
      <dgm:t>
        <a:bodyPr/>
        <a:lstStyle/>
        <a:p>
          <a:endParaRPr lang="en-US"/>
        </a:p>
      </dgm:t>
    </dgm:pt>
    <dgm:pt modelId="{0F8F3F09-FA47-4C19-B947-E43762FF99CC}" type="pres">
      <dgm:prSet presAssocID="{FCF0CFC9-B66E-4ECC-93AA-79B7BD9AB61E}" presName="hierChild4" presStyleCnt="0"/>
      <dgm:spPr/>
    </dgm:pt>
    <dgm:pt modelId="{A632653C-4A8F-4C55-ACC7-DF5363D18C70}" type="pres">
      <dgm:prSet presAssocID="{FCF0CFC9-B66E-4ECC-93AA-79B7BD9AB61E}" presName="hierChild5" presStyleCnt="0"/>
      <dgm:spPr/>
    </dgm:pt>
    <dgm:pt modelId="{143D4256-1A14-47F1-9688-CAFFFEAEF513}" type="pres">
      <dgm:prSet presAssocID="{52A69E54-6779-4955-8C0F-4D002A4E1351}" presName="Name37" presStyleLbl="parChTrans1D2" presStyleIdx="3" presStyleCnt="5"/>
      <dgm:spPr/>
      <dgm:t>
        <a:bodyPr/>
        <a:lstStyle/>
        <a:p>
          <a:endParaRPr lang="en-US"/>
        </a:p>
      </dgm:t>
    </dgm:pt>
    <dgm:pt modelId="{C14FDA98-31B6-4077-B78C-34F91683383C}" type="pres">
      <dgm:prSet presAssocID="{36678E62-AE5A-4D30-9665-6F709E3AA7C3}" presName="hierRoot2" presStyleCnt="0">
        <dgm:presLayoutVars>
          <dgm:hierBranch val="init"/>
        </dgm:presLayoutVars>
      </dgm:prSet>
      <dgm:spPr/>
    </dgm:pt>
    <dgm:pt modelId="{552D9EF2-596C-4827-AF4E-71D6B31DC98D}" type="pres">
      <dgm:prSet presAssocID="{36678E62-AE5A-4D30-9665-6F709E3AA7C3}" presName="rootComposite" presStyleCnt="0"/>
      <dgm:spPr/>
    </dgm:pt>
    <dgm:pt modelId="{ED68A156-0F92-426B-804C-C23FF2B750B4}" type="pres">
      <dgm:prSet presAssocID="{36678E62-AE5A-4D30-9665-6F709E3AA7C3}" presName="rootText" presStyleLbl="node2" presStyleIdx="3" presStyleCnt="5">
        <dgm:presLayoutVars>
          <dgm:chPref val="3"/>
        </dgm:presLayoutVars>
      </dgm:prSet>
      <dgm:spPr/>
      <dgm:t>
        <a:bodyPr/>
        <a:lstStyle/>
        <a:p>
          <a:endParaRPr lang="en-US"/>
        </a:p>
      </dgm:t>
    </dgm:pt>
    <dgm:pt modelId="{D574CDF1-E23F-4C87-882D-5A28DF9ADEFC}" type="pres">
      <dgm:prSet presAssocID="{36678E62-AE5A-4D30-9665-6F709E3AA7C3}" presName="rootConnector" presStyleLbl="node2" presStyleIdx="3" presStyleCnt="5"/>
      <dgm:spPr/>
      <dgm:t>
        <a:bodyPr/>
        <a:lstStyle/>
        <a:p>
          <a:endParaRPr lang="en-US"/>
        </a:p>
      </dgm:t>
    </dgm:pt>
    <dgm:pt modelId="{CC32FA2E-0D4F-4770-BC8B-F8B02F5F661B}" type="pres">
      <dgm:prSet presAssocID="{36678E62-AE5A-4D30-9665-6F709E3AA7C3}" presName="hierChild4" presStyleCnt="0"/>
      <dgm:spPr/>
    </dgm:pt>
    <dgm:pt modelId="{F5184054-87AE-48DC-B41E-4BF28BBE49DB}" type="pres">
      <dgm:prSet presAssocID="{36678E62-AE5A-4D30-9665-6F709E3AA7C3}" presName="hierChild5" presStyleCnt="0"/>
      <dgm:spPr/>
    </dgm:pt>
    <dgm:pt modelId="{9AFC42CE-3786-4951-B439-EBE7DB62883C}" type="pres">
      <dgm:prSet presAssocID="{E4E4EF52-7FFE-4059-A402-507DA7FC3804}" presName="Name37" presStyleLbl="parChTrans1D2" presStyleIdx="4" presStyleCnt="5"/>
      <dgm:spPr/>
      <dgm:t>
        <a:bodyPr/>
        <a:lstStyle/>
        <a:p>
          <a:endParaRPr lang="en-US"/>
        </a:p>
      </dgm:t>
    </dgm:pt>
    <dgm:pt modelId="{169D21DD-A85D-42AC-92F4-F828F4D90CF1}" type="pres">
      <dgm:prSet presAssocID="{06E1B522-74D7-4107-B663-02DEC0BDCF68}" presName="hierRoot2" presStyleCnt="0">
        <dgm:presLayoutVars>
          <dgm:hierBranch val="init"/>
        </dgm:presLayoutVars>
      </dgm:prSet>
      <dgm:spPr/>
    </dgm:pt>
    <dgm:pt modelId="{D4CD2432-601D-4C0D-B82A-14D57B9654D2}" type="pres">
      <dgm:prSet presAssocID="{06E1B522-74D7-4107-B663-02DEC0BDCF68}" presName="rootComposite" presStyleCnt="0"/>
      <dgm:spPr/>
    </dgm:pt>
    <dgm:pt modelId="{A160C2AE-3B45-4F8E-A23C-E55BE66E5656}" type="pres">
      <dgm:prSet presAssocID="{06E1B522-74D7-4107-B663-02DEC0BDCF68}" presName="rootText" presStyleLbl="node2" presStyleIdx="4" presStyleCnt="5" custScaleX="89543" custScaleY="97876">
        <dgm:presLayoutVars>
          <dgm:chPref val="3"/>
        </dgm:presLayoutVars>
      </dgm:prSet>
      <dgm:spPr/>
      <dgm:t>
        <a:bodyPr/>
        <a:lstStyle/>
        <a:p>
          <a:endParaRPr lang="en-US"/>
        </a:p>
      </dgm:t>
    </dgm:pt>
    <dgm:pt modelId="{264A44D7-B3C2-4614-A1A3-FE257597EA8A}" type="pres">
      <dgm:prSet presAssocID="{06E1B522-74D7-4107-B663-02DEC0BDCF68}" presName="rootConnector" presStyleLbl="node2" presStyleIdx="4" presStyleCnt="5"/>
      <dgm:spPr/>
      <dgm:t>
        <a:bodyPr/>
        <a:lstStyle/>
        <a:p>
          <a:endParaRPr lang="en-US"/>
        </a:p>
      </dgm:t>
    </dgm:pt>
    <dgm:pt modelId="{519E665F-17BF-405C-B5FB-22D818D44156}" type="pres">
      <dgm:prSet presAssocID="{06E1B522-74D7-4107-B663-02DEC0BDCF68}" presName="hierChild4" presStyleCnt="0"/>
      <dgm:spPr/>
    </dgm:pt>
    <dgm:pt modelId="{735234EB-3F4F-4818-B2D8-F444AE3AA2AD}" type="pres">
      <dgm:prSet presAssocID="{06E1B522-74D7-4107-B663-02DEC0BDCF68}" presName="hierChild5" presStyleCnt="0"/>
      <dgm:spPr/>
    </dgm:pt>
    <dgm:pt modelId="{68378629-4C89-426D-90EF-EEF6900EC636}" type="pres">
      <dgm:prSet presAssocID="{920C0B48-B4A7-4098-8C68-293474F479BE}" presName="hierChild3" presStyleCnt="0"/>
      <dgm:spPr/>
    </dgm:pt>
  </dgm:ptLst>
  <dgm:cxnLst>
    <dgm:cxn modelId="{D67A7CDE-59AB-424E-9CB1-859E4894F4F9}" srcId="{920C0B48-B4A7-4098-8C68-293474F479BE}" destId="{06E1B522-74D7-4107-B663-02DEC0BDCF68}" srcOrd="4" destOrd="0" parTransId="{E4E4EF52-7FFE-4059-A402-507DA7FC3804}" sibTransId="{A022D97A-1481-4CE0-8960-3F083DD99A4C}"/>
    <dgm:cxn modelId="{AD4C3DDF-A264-48EB-92FC-13B0605FFF6E}" type="presOf" srcId="{920C0B48-B4A7-4098-8C68-293474F479BE}" destId="{C05BCF2E-D79E-4FCA-A212-E11F089096AC}" srcOrd="1" destOrd="0" presId="urn:microsoft.com/office/officeart/2005/8/layout/orgChart1"/>
    <dgm:cxn modelId="{7D78BA95-02F4-49A5-BDA7-776F643D6E5D}" type="presOf" srcId="{94672A49-1A5A-4F78-A59C-D0464BBFD39B}" destId="{68BBBE0C-DE6E-4D06-811E-000EA6945CBE}" srcOrd="0" destOrd="0" presId="urn:microsoft.com/office/officeart/2005/8/layout/orgChart1"/>
    <dgm:cxn modelId="{562A5A08-63A2-47D6-8492-B7575E2D4FDE}" type="presOf" srcId="{06E1B522-74D7-4107-B663-02DEC0BDCF68}" destId="{A160C2AE-3B45-4F8E-A23C-E55BE66E5656}" srcOrd="0" destOrd="0" presId="urn:microsoft.com/office/officeart/2005/8/layout/orgChart1"/>
    <dgm:cxn modelId="{9A89C354-5D9F-443F-AEDE-CB43A0C5BFE5}" type="presOf" srcId="{6E6B6B2D-4907-479D-B352-AD7C37F56FE7}" destId="{6BE2B6E3-05B9-4C17-8438-3285950749D6}" srcOrd="1" destOrd="0" presId="urn:microsoft.com/office/officeart/2005/8/layout/orgChart1"/>
    <dgm:cxn modelId="{4DC2066A-BBAB-462E-93EE-934BA78399F5}" type="presOf" srcId="{3ECC1892-470C-44BF-9DFE-431D1DE554E2}" destId="{4A036582-42EA-4A74-BD7F-CF5702CF315E}" srcOrd="0" destOrd="0" presId="urn:microsoft.com/office/officeart/2005/8/layout/orgChart1"/>
    <dgm:cxn modelId="{FD88D2BC-D622-42E9-B841-D4ABD45565A8}" type="presOf" srcId="{52A69E54-6779-4955-8C0F-4D002A4E1351}" destId="{143D4256-1A14-47F1-9688-CAFFFEAEF513}" srcOrd="0" destOrd="0" presId="urn:microsoft.com/office/officeart/2005/8/layout/orgChart1"/>
    <dgm:cxn modelId="{87939C7A-8D94-48ED-808A-AD34680A3480}" type="presOf" srcId="{FCF0CFC9-B66E-4ECC-93AA-79B7BD9AB61E}" destId="{25788A53-6636-4C90-A1BE-99B8FD6A63AB}" srcOrd="1" destOrd="0" presId="urn:microsoft.com/office/officeart/2005/8/layout/orgChart1"/>
    <dgm:cxn modelId="{0F38357B-9E33-427D-8763-A05D8BE21FCF}" type="presOf" srcId="{BE8C373E-ED44-4719-8046-29F36B71DE6D}" destId="{E0423E93-49A9-48D0-B9F9-5F262827D7DA}" srcOrd="0" destOrd="0" presId="urn:microsoft.com/office/officeart/2005/8/layout/orgChart1"/>
    <dgm:cxn modelId="{0AF91CF2-7E7F-4026-B2F6-F3F108A3D714}" type="presOf" srcId="{FCF0CFC9-B66E-4ECC-93AA-79B7BD9AB61E}" destId="{27DCC2D4-D011-4944-B6C1-CD53995054CD}" srcOrd="0" destOrd="0" presId="urn:microsoft.com/office/officeart/2005/8/layout/orgChart1"/>
    <dgm:cxn modelId="{287EDF7C-EA12-48E6-8974-932E4DB50746}" srcId="{920C0B48-B4A7-4098-8C68-293474F479BE}" destId="{6E6B6B2D-4907-479D-B352-AD7C37F56FE7}" srcOrd="0" destOrd="0" parTransId="{86E1241D-ECB3-4072-A41C-8A1999DA0F9C}" sibTransId="{8556D3C5-45E9-451B-96BF-F50784AD16DD}"/>
    <dgm:cxn modelId="{70EC29A5-0B67-46F4-B3E9-30401568D362}" srcId="{920C0B48-B4A7-4098-8C68-293474F479BE}" destId="{36678E62-AE5A-4D30-9665-6F709E3AA7C3}" srcOrd="3" destOrd="0" parTransId="{52A69E54-6779-4955-8C0F-4D002A4E1351}" sibTransId="{14730BD6-4E71-4626-96F9-F77A28CCBC53}"/>
    <dgm:cxn modelId="{54C759EC-3F28-48B4-A8FE-7D5EFD998AEF}" srcId="{920C0B48-B4A7-4098-8C68-293474F479BE}" destId="{FCF0CFC9-B66E-4ECC-93AA-79B7BD9AB61E}" srcOrd="2" destOrd="0" parTransId="{BE8C373E-ED44-4719-8046-29F36B71DE6D}" sibTransId="{35CE39BC-351D-4C3D-927C-9C715FD5BD47}"/>
    <dgm:cxn modelId="{751A025D-EC7F-4164-8A7C-9DA6D1EEC72E}" type="presOf" srcId="{7EF8C7D9-7DEF-4658-AA13-B6D5C7FB61CF}" destId="{084529D1-8BF2-424C-9D7E-F1BE50D3668D}" srcOrd="0" destOrd="0" presId="urn:microsoft.com/office/officeart/2005/8/layout/orgChart1"/>
    <dgm:cxn modelId="{C69FEF62-9563-4780-91E1-A172C454F87F}" type="presOf" srcId="{86E1241D-ECB3-4072-A41C-8A1999DA0F9C}" destId="{8EE47A10-BDEC-4ECD-A8DE-18CABEA5E3A2}" srcOrd="0" destOrd="0" presId="urn:microsoft.com/office/officeart/2005/8/layout/orgChart1"/>
    <dgm:cxn modelId="{928E219A-AAFB-4B26-8980-3A43A80674B2}" type="presOf" srcId="{7EF8C7D9-7DEF-4658-AA13-B6D5C7FB61CF}" destId="{C4B2731D-DF75-4255-B790-D4270794A1F8}" srcOrd="1" destOrd="0" presId="urn:microsoft.com/office/officeart/2005/8/layout/orgChart1"/>
    <dgm:cxn modelId="{73B2EE90-E9B3-4A2C-9850-334E1222CDB7}" type="presOf" srcId="{06E1B522-74D7-4107-B663-02DEC0BDCF68}" destId="{264A44D7-B3C2-4614-A1A3-FE257597EA8A}" srcOrd="1" destOrd="0" presId="urn:microsoft.com/office/officeart/2005/8/layout/orgChart1"/>
    <dgm:cxn modelId="{B5CCC1F1-06B1-47F0-9E83-C9B708E6A75D}" type="presOf" srcId="{920C0B48-B4A7-4098-8C68-293474F479BE}" destId="{56BD5B76-88FC-4CB0-B00D-14395EF7314C}" srcOrd="0" destOrd="0" presId="urn:microsoft.com/office/officeart/2005/8/layout/orgChart1"/>
    <dgm:cxn modelId="{1B88408B-4F68-48D1-BF6A-3C0839E34D18}" type="presOf" srcId="{E4E4EF52-7FFE-4059-A402-507DA7FC3804}" destId="{9AFC42CE-3786-4951-B439-EBE7DB62883C}" srcOrd="0" destOrd="0" presId="urn:microsoft.com/office/officeart/2005/8/layout/orgChart1"/>
    <dgm:cxn modelId="{64C79D87-D80E-4062-9332-C55F23C12888}" type="presOf" srcId="{6E6B6B2D-4907-479D-B352-AD7C37F56FE7}" destId="{5C2A17BE-0559-4704-81D7-FC15AAAA9671}" srcOrd="0" destOrd="0" presId="urn:microsoft.com/office/officeart/2005/8/layout/orgChart1"/>
    <dgm:cxn modelId="{D39F341F-DEE9-495B-B269-69BBB5B9F17B}" srcId="{920C0B48-B4A7-4098-8C68-293474F479BE}" destId="{7EF8C7D9-7DEF-4658-AA13-B6D5C7FB61CF}" srcOrd="1" destOrd="0" parTransId="{3ECC1892-470C-44BF-9DFE-431D1DE554E2}" sibTransId="{62DFBBAC-BA33-41B1-B325-3C0AE339A7EB}"/>
    <dgm:cxn modelId="{DEA4C098-6040-431B-86E4-B773A2CB45FE}" type="presOf" srcId="{36678E62-AE5A-4D30-9665-6F709E3AA7C3}" destId="{D574CDF1-E23F-4C87-882D-5A28DF9ADEFC}" srcOrd="1" destOrd="0" presId="urn:microsoft.com/office/officeart/2005/8/layout/orgChart1"/>
    <dgm:cxn modelId="{A7F56596-E812-4605-9CFD-4EBB6512E3FE}" type="presOf" srcId="{36678E62-AE5A-4D30-9665-6F709E3AA7C3}" destId="{ED68A156-0F92-426B-804C-C23FF2B750B4}" srcOrd="0" destOrd="0" presId="urn:microsoft.com/office/officeart/2005/8/layout/orgChart1"/>
    <dgm:cxn modelId="{8D7BB793-47E7-49DD-933D-519FF32F7342}" srcId="{94672A49-1A5A-4F78-A59C-D0464BBFD39B}" destId="{920C0B48-B4A7-4098-8C68-293474F479BE}" srcOrd="0" destOrd="0" parTransId="{06DF53D5-35D8-456F-A360-6690729567E2}" sibTransId="{1F2E68CF-9595-4894-9C71-E064A581DA62}"/>
    <dgm:cxn modelId="{BEEA7D92-23E0-472E-8D18-0E850B3B0B4D}" type="presParOf" srcId="{68BBBE0C-DE6E-4D06-811E-000EA6945CBE}" destId="{31C85CF7-B6EB-4375-B3A9-2D38FCBDB1FD}" srcOrd="0" destOrd="0" presId="urn:microsoft.com/office/officeart/2005/8/layout/orgChart1"/>
    <dgm:cxn modelId="{41DD01CA-1DE3-48D4-AEDC-67F679C142F2}" type="presParOf" srcId="{31C85CF7-B6EB-4375-B3A9-2D38FCBDB1FD}" destId="{82545D5E-213D-4AD0-B6E3-27AF8D9EF57D}" srcOrd="0" destOrd="0" presId="urn:microsoft.com/office/officeart/2005/8/layout/orgChart1"/>
    <dgm:cxn modelId="{F398EFEB-8974-438A-9AAD-24F10555F594}" type="presParOf" srcId="{82545D5E-213D-4AD0-B6E3-27AF8D9EF57D}" destId="{56BD5B76-88FC-4CB0-B00D-14395EF7314C}" srcOrd="0" destOrd="0" presId="urn:microsoft.com/office/officeart/2005/8/layout/orgChart1"/>
    <dgm:cxn modelId="{DF4B0A99-A6ED-40E7-9F62-471ECD600BD3}" type="presParOf" srcId="{82545D5E-213D-4AD0-B6E3-27AF8D9EF57D}" destId="{C05BCF2E-D79E-4FCA-A212-E11F089096AC}" srcOrd="1" destOrd="0" presId="urn:microsoft.com/office/officeart/2005/8/layout/orgChart1"/>
    <dgm:cxn modelId="{87291CDB-A270-437F-B779-D6CB46961CD9}" type="presParOf" srcId="{31C85CF7-B6EB-4375-B3A9-2D38FCBDB1FD}" destId="{A347B3EF-FF26-4425-92B9-BBDDDA79F7F1}" srcOrd="1" destOrd="0" presId="urn:microsoft.com/office/officeart/2005/8/layout/orgChart1"/>
    <dgm:cxn modelId="{94CA55E3-CC11-4A75-8AB9-CC84C218DCC0}" type="presParOf" srcId="{A347B3EF-FF26-4425-92B9-BBDDDA79F7F1}" destId="{8EE47A10-BDEC-4ECD-A8DE-18CABEA5E3A2}" srcOrd="0" destOrd="0" presId="urn:microsoft.com/office/officeart/2005/8/layout/orgChart1"/>
    <dgm:cxn modelId="{47587B16-F44E-4B5F-B26F-3A5AA420C925}" type="presParOf" srcId="{A347B3EF-FF26-4425-92B9-BBDDDA79F7F1}" destId="{7E17D833-F125-4C06-BAE0-EB71FAC9703F}" srcOrd="1" destOrd="0" presId="urn:microsoft.com/office/officeart/2005/8/layout/orgChart1"/>
    <dgm:cxn modelId="{F6B3AD71-A591-40B1-B076-2250DCA1F360}" type="presParOf" srcId="{7E17D833-F125-4C06-BAE0-EB71FAC9703F}" destId="{0B9ED51F-3600-4C5E-9E2F-85647EE03B5F}" srcOrd="0" destOrd="0" presId="urn:microsoft.com/office/officeart/2005/8/layout/orgChart1"/>
    <dgm:cxn modelId="{5C00F4A9-D635-4BE7-8AEC-EB6A25A0D8B4}" type="presParOf" srcId="{0B9ED51F-3600-4C5E-9E2F-85647EE03B5F}" destId="{5C2A17BE-0559-4704-81D7-FC15AAAA9671}" srcOrd="0" destOrd="0" presId="urn:microsoft.com/office/officeart/2005/8/layout/orgChart1"/>
    <dgm:cxn modelId="{81A00D3B-60EA-4BD2-9519-B89AB490114B}" type="presParOf" srcId="{0B9ED51F-3600-4C5E-9E2F-85647EE03B5F}" destId="{6BE2B6E3-05B9-4C17-8438-3285950749D6}" srcOrd="1" destOrd="0" presId="urn:microsoft.com/office/officeart/2005/8/layout/orgChart1"/>
    <dgm:cxn modelId="{A1BF2CAF-6A56-427C-BA10-6E50381F30C8}" type="presParOf" srcId="{7E17D833-F125-4C06-BAE0-EB71FAC9703F}" destId="{DF06B6FD-05C4-4404-887E-CB74F8287B66}" srcOrd="1" destOrd="0" presId="urn:microsoft.com/office/officeart/2005/8/layout/orgChart1"/>
    <dgm:cxn modelId="{4104ED70-347F-4203-9B4C-35E128D47D52}" type="presParOf" srcId="{7E17D833-F125-4C06-BAE0-EB71FAC9703F}" destId="{AA919E43-D089-485E-9C21-C979CF18D23D}" srcOrd="2" destOrd="0" presId="urn:microsoft.com/office/officeart/2005/8/layout/orgChart1"/>
    <dgm:cxn modelId="{CE8E4B13-860B-446A-B128-6B3B0575268F}" type="presParOf" srcId="{A347B3EF-FF26-4425-92B9-BBDDDA79F7F1}" destId="{4A036582-42EA-4A74-BD7F-CF5702CF315E}" srcOrd="2" destOrd="0" presId="urn:microsoft.com/office/officeart/2005/8/layout/orgChart1"/>
    <dgm:cxn modelId="{C56DCC56-7ACD-46F8-9F48-41FF0277793C}" type="presParOf" srcId="{A347B3EF-FF26-4425-92B9-BBDDDA79F7F1}" destId="{B592048F-8443-40A0-8026-9A96E56B8252}" srcOrd="3" destOrd="0" presId="urn:microsoft.com/office/officeart/2005/8/layout/orgChart1"/>
    <dgm:cxn modelId="{DE70846D-21EC-466A-AD62-A4D26492059C}" type="presParOf" srcId="{B592048F-8443-40A0-8026-9A96E56B8252}" destId="{942A0440-ED12-4F10-9CBC-E0C326192CFE}" srcOrd="0" destOrd="0" presId="urn:microsoft.com/office/officeart/2005/8/layout/orgChart1"/>
    <dgm:cxn modelId="{152AEE8F-83D9-46AC-9E76-0D4067F21B96}" type="presParOf" srcId="{942A0440-ED12-4F10-9CBC-E0C326192CFE}" destId="{084529D1-8BF2-424C-9D7E-F1BE50D3668D}" srcOrd="0" destOrd="0" presId="urn:microsoft.com/office/officeart/2005/8/layout/orgChart1"/>
    <dgm:cxn modelId="{E8DE56AF-3C5C-4A10-B6FC-D35D4D6172E6}" type="presParOf" srcId="{942A0440-ED12-4F10-9CBC-E0C326192CFE}" destId="{C4B2731D-DF75-4255-B790-D4270794A1F8}" srcOrd="1" destOrd="0" presId="urn:microsoft.com/office/officeart/2005/8/layout/orgChart1"/>
    <dgm:cxn modelId="{2C20030D-5277-4CD4-BC82-8894A293DE5B}" type="presParOf" srcId="{B592048F-8443-40A0-8026-9A96E56B8252}" destId="{EBD98286-A83E-4134-ABF1-578DA21D0271}" srcOrd="1" destOrd="0" presId="urn:microsoft.com/office/officeart/2005/8/layout/orgChart1"/>
    <dgm:cxn modelId="{F6F5D3AB-5907-41A1-A488-9D18B745EBBD}" type="presParOf" srcId="{B592048F-8443-40A0-8026-9A96E56B8252}" destId="{FD24651B-57E2-4FB2-A0C9-4BAEF95A6388}" srcOrd="2" destOrd="0" presId="urn:microsoft.com/office/officeart/2005/8/layout/orgChart1"/>
    <dgm:cxn modelId="{47167EEB-48F2-49E1-A59D-A6FDBD5AB5A7}" type="presParOf" srcId="{A347B3EF-FF26-4425-92B9-BBDDDA79F7F1}" destId="{E0423E93-49A9-48D0-B9F9-5F262827D7DA}" srcOrd="4" destOrd="0" presId="urn:microsoft.com/office/officeart/2005/8/layout/orgChart1"/>
    <dgm:cxn modelId="{AC0A4CCF-765A-4D2A-90E7-3808F781288E}" type="presParOf" srcId="{A347B3EF-FF26-4425-92B9-BBDDDA79F7F1}" destId="{0BCE2332-7C3D-4032-A4D7-C3406FABF8B0}" srcOrd="5" destOrd="0" presId="urn:microsoft.com/office/officeart/2005/8/layout/orgChart1"/>
    <dgm:cxn modelId="{FA52D3B6-AC6B-4AE4-9E47-ECD426D08CBE}" type="presParOf" srcId="{0BCE2332-7C3D-4032-A4D7-C3406FABF8B0}" destId="{749170AA-27DE-426C-B6E9-28E667AB728E}" srcOrd="0" destOrd="0" presId="urn:microsoft.com/office/officeart/2005/8/layout/orgChart1"/>
    <dgm:cxn modelId="{1B7C5B9D-453D-41A7-A18E-5EA3CE720381}" type="presParOf" srcId="{749170AA-27DE-426C-B6E9-28E667AB728E}" destId="{27DCC2D4-D011-4944-B6C1-CD53995054CD}" srcOrd="0" destOrd="0" presId="urn:microsoft.com/office/officeart/2005/8/layout/orgChart1"/>
    <dgm:cxn modelId="{4EBBAEB3-FEBA-4530-A4C9-629D865B320F}" type="presParOf" srcId="{749170AA-27DE-426C-B6E9-28E667AB728E}" destId="{25788A53-6636-4C90-A1BE-99B8FD6A63AB}" srcOrd="1" destOrd="0" presId="urn:microsoft.com/office/officeart/2005/8/layout/orgChart1"/>
    <dgm:cxn modelId="{1F33BDD6-07CE-4E39-912F-3CDD774D3D20}" type="presParOf" srcId="{0BCE2332-7C3D-4032-A4D7-C3406FABF8B0}" destId="{0F8F3F09-FA47-4C19-B947-E43762FF99CC}" srcOrd="1" destOrd="0" presId="urn:microsoft.com/office/officeart/2005/8/layout/orgChart1"/>
    <dgm:cxn modelId="{48AB0E18-9E2E-4071-8C3C-BDFFBCDAAD29}" type="presParOf" srcId="{0BCE2332-7C3D-4032-A4D7-C3406FABF8B0}" destId="{A632653C-4A8F-4C55-ACC7-DF5363D18C70}" srcOrd="2" destOrd="0" presId="urn:microsoft.com/office/officeart/2005/8/layout/orgChart1"/>
    <dgm:cxn modelId="{826D6B7A-128A-438B-A350-365D53F26909}" type="presParOf" srcId="{A347B3EF-FF26-4425-92B9-BBDDDA79F7F1}" destId="{143D4256-1A14-47F1-9688-CAFFFEAEF513}" srcOrd="6" destOrd="0" presId="urn:microsoft.com/office/officeart/2005/8/layout/orgChart1"/>
    <dgm:cxn modelId="{D418FC21-46C4-488D-A0FF-AAD77026A2CB}" type="presParOf" srcId="{A347B3EF-FF26-4425-92B9-BBDDDA79F7F1}" destId="{C14FDA98-31B6-4077-B78C-34F91683383C}" srcOrd="7" destOrd="0" presId="urn:microsoft.com/office/officeart/2005/8/layout/orgChart1"/>
    <dgm:cxn modelId="{36F7BCC0-6961-415E-9835-CA9A16AB0F5D}" type="presParOf" srcId="{C14FDA98-31B6-4077-B78C-34F91683383C}" destId="{552D9EF2-596C-4827-AF4E-71D6B31DC98D}" srcOrd="0" destOrd="0" presId="urn:microsoft.com/office/officeart/2005/8/layout/orgChart1"/>
    <dgm:cxn modelId="{3BDFC429-98CD-4EF2-9185-81967387E841}" type="presParOf" srcId="{552D9EF2-596C-4827-AF4E-71D6B31DC98D}" destId="{ED68A156-0F92-426B-804C-C23FF2B750B4}" srcOrd="0" destOrd="0" presId="urn:microsoft.com/office/officeart/2005/8/layout/orgChart1"/>
    <dgm:cxn modelId="{276A619F-F94B-41CD-9A70-46B7632772C3}" type="presParOf" srcId="{552D9EF2-596C-4827-AF4E-71D6B31DC98D}" destId="{D574CDF1-E23F-4C87-882D-5A28DF9ADEFC}" srcOrd="1" destOrd="0" presId="urn:microsoft.com/office/officeart/2005/8/layout/orgChart1"/>
    <dgm:cxn modelId="{1BFE1EAB-1A87-4692-B552-580F18274D4A}" type="presParOf" srcId="{C14FDA98-31B6-4077-B78C-34F91683383C}" destId="{CC32FA2E-0D4F-4770-BC8B-F8B02F5F661B}" srcOrd="1" destOrd="0" presId="urn:microsoft.com/office/officeart/2005/8/layout/orgChart1"/>
    <dgm:cxn modelId="{8B59E640-D26F-478F-9A15-DE9050017A21}" type="presParOf" srcId="{C14FDA98-31B6-4077-B78C-34F91683383C}" destId="{F5184054-87AE-48DC-B41E-4BF28BBE49DB}" srcOrd="2" destOrd="0" presId="urn:microsoft.com/office/officeart/2005/8/layout/orgChart1"/>
    <dgm:cxn modelId="{4DC8B641-D726-45EE-B009-25FCE2BC7285}" type="presParOf" srcId="{A347B3EF-FF26-4425-92B9-BBDDDA79F7F1}" destId="{9AFC42CE-3786-4951-B439-EBE7DB62883C}" srcOrd="8" destOrd="0" presId="urn:microsoft.com/office/officeart/2005/8/layout/orgChart1"/>
    <dgm:cxn modelId="{0D5445A5-1EA0-4674-929A-C0C8B041F3C3}" type="presParOf" srcId="{A347B3EF-FF26-4425-92B9-BBDDDA79F7F1}" destId="{169D21DD-A85D-42AC-92F4-F828F4D90CF1}" srcOrd="9" destOrd="0" presId="urn:microsoft.com/office/officeart/2005/8/layout/orgChart1"/>
    <dgm:cxn modelId="{6964AEE5-6050-4F03-A5B8-A399396B8EED}" type="presParOf" srcId="{169D21DD-A85D-42AC-92F4-F828F4D90CF1}" destId="{D4CD2432-601D-4C0D-B82A-14D57B9654D2}" srcOrd="0" destOrd="0" presId="urn:microsoft.com/office/officeart/2005/8/layout/orgChart1"/>
    <dgm:cxn modelId="{595EE71D-11B7-41FF-B8D6-0F740834E545}" type="presParOf" srcId="{D4CD2432-601D-4C0D-B82A-14D57B9654D2}" destId="{A160C2AE-3B45-4F8E-A23C-E55BE66E5656}" srcOrd="0" destOrd="0" presId="urn:microsoft.com/office/officeart/2005/8/layout/orgChart1"/>
    <dgm:cxn modelId="{5329ACB2-2DCE-46F7-B2B4-366E8C29BA1E}" type="presParOf" srcId="{D4CD2432-601D-4C0D-B82A-14D57B9654D2}" destId="{264A44D7-B3C2-4614-A1A3-FE257597EA8A}" srcOrd="1" destOrd="0" presId="urn:microsoft.com/office/officeart/2005/8/layout/orgChart1"/>
    <dgm:cxn modelId="{1EF4AB67-C108-4DD6-B8CE-1472C50FA50E}" type="presParOf" srcId="{169D21DD-A85D-42AC-92F4-F828F4D90CF1}" destId="{519E665F-17BF-405C-B5FB-22D818D44156}" srcOrd="1" destOrd="0" presId="urn:microsoft.com/office/officeart/2005/8/layout/orgChart1"/>
    <dgm:cxn modelId="{094307B0-9CB2-433E-97F4-E9D5F0C29871}" type="presParOf" srcId="{169D21DD-A85D-42AC-92F4-F828F4D90CF1}" destId="{735234EB-3F4F-4818-B2D8-F444AE3AA2AD}" srcOrd="2" destOrd="0" presId="urn:microsoft.com/office/officeart/2005/8/layout/orgChart1"/>
    <dgm:cxn modelId="{676BA729-4A6B-4427-8AC2-CC280E06F72D}" type="presParOf" srcId="{31C85CF7-B6EB-4375-B3A9-2D38FCBDB1FD}" destId="{68378629-4C89-426D-90EF-EEF6900EC636}" srcOrd="2" destOrd="0" presId="urn:microsoft.com/office/officeart/2005/8/layout/orgChart1"/>
  </dgm:cxnLst>
  <dgm:bg>
    <a:solidFill>
      <a:schemeClr val="bg1"/>
    </a:solidFill>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C42CE-3786-4951-B439-EBE7DB62883C}">
      <dsp:nvSpPr>
        <dsp:cNvPr id="0" name=""/>
        <dsp:cNvSpPr/>
      </dsp:nvSpPr>
      <dsp:spPr>
        <a:xfrm>
          <a:off x="4114800" y="2502103"/>
          <a:ext cx="3470405" cy="301150"/>
        </a:xfrm>
        <a:custGeom>
          <a:avLst/>
          <a:gdLst/>
          <a:ahLst/>
          <a:cxnLst/>
          <a:rect l="0" t="0" r="0" b="0"/>
          <a:pathLst>
            <a:path>
              <a:moveTo>
                <a:pt x="0" y="0"/>
              </a:moveTo>
              <a:lnTo>
                <a:pt x="0" y="150575"/>
              </a:lnTo>
              <a:lnTo>
                <a:pt x="3470405" y="150575"/>
              </a:lnTo>
              <a:lnTo>
                <a:pt x="3470405" y="3011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3D4256-1A14-47F1-9688-CAFFFEAEF513}">
      <dsp:nvSpPr>
        <dsp:cNvPr id="0" name=""/>
        <dsp:cNvSpPr/>
      </dsp:nvSpPr>
      <dsp:spPr>
        <a:xfrm>
          <a:off x="4114800" y="2502103"/>
          <a:ext cx="1810182" cy="301150"/>
        </a:xfrm>
        <a:custGeom>
          <a:avLst/>
          <a:gdLst/>
          <a:ahLst/>
          <a:cxnLst/>
          <a:rect l="0" t="0" r="0" b="0"/>
          <a:pathLst>
            <a:path>
              <a:moveTo>
                <a:pt x="0" y="0"/>
              </a:moveTo>
              <a:lnTo>
                <a:pt x="0" y="150575"/>
              </a:lnTo>
              <a:lnTo>
                <a:pt x="1810182" y="150575"/>
              </a:lnTo>
              <a:lnTo>
                <a:pt x="1810182" y="3011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423E93-49A9-48D0-B9F9-5F262827D7DA}">
      <dsp:nvSpPr>
        <dsp:cNvPr id="0" name=""/>
        <dsp:cNvSpPr/>
      </dsp:nvSpPr>
      <dsp:spPr>
        <a:xfrm>
          <a:off x="4069080" y="2502103"/>
          <a:ext cx="91440" cy="317291"/>
        </a:xfrm>
        <a:custGeom>
          <a:avLst/>
          <a:gdLst/>
          <a:ahLst/>
          <a:cxnLst/>
          <a:rect l="0" t="0" r="0" b="0"/>
          <a:pathLst>
            <a:path>
              <a:moveTo>
                <a:pt x="45720" y="0"/>
              </a:moveTo>
              <a:lnTo>
                <a:pt x="45720" y="166715"/>
              </a:lnTo>
              <a:lnTo>
                <a:pt x="80345" y="166715"/>
              </a:lnTo>
              <a:lnTo>
                <a:pt x="80345" y="317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036582-42EA-4A74-BD7F-CF5702CF315E}">
      <dsp:nvSpPr>
        <dsp:cNvPr id="0" name=""/>
        <dsp:cNvSpPr/>
      </dsp:nvSpPr>
      <dsp:spPr>
        <a:xfrm>
          <a:off x="2454576" y="2502103"/>
          <a:ext cx="1660223" cy="301150"/>
        </a:xfrm>
        <a:custGeom>
          <a:avLst/>
          <a:gdLst/>
          <a:ahLst/>
          <a:cxnLst/>
          <a:rect l="0" t="0" r="0" b="0"/>
          <a:pathLst>
            <a:path>
              <a:moveTo>
                <a:pt x="1660223" y="0"/>
              </a:moveTo>
              <a:lnTo>
                <a:pt x="1660223" y="150575"/>
              </a:lnTo>
              <a:lnTo>
                <a:pt x="0" y="150575"/>
              </a:lnTo>
              <a:lnTo>
                <a:pt x="0" y="3011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E47A10-BDEC-4ECD-A8DE-18CABEA5E3A2}">
      <dsp:nvSpPr>
        <dsp:cNvPr id="0" name=""/>
        <dsp:cNvSpPr/>
      </dsp:nvSpPr>
      <dsp:spPr>
        <a:xfrm>
          <a:off x="719373" y="2502103"/>
          <a:ext cx="3395426" cy="301150"/>
        </a:xfrm>
        <a:custGeom>
          <a:avLst/>
          <a:gdLst/>
          <a:ahLst/>
          <a:cxnLst/>
          <a:rect l="0" t="0" r="0" b="0"/>
          <a:pathLst>
            <a:path>
              <a:moveTo>
                <a:pt x="3395426" y="0"/>
              </a:moveTo>
              <a:lnTo>
                <a:pt x="3395426" y="150575"/>
              </a:lnTo>
              <a:lnTo>
                <a:pt x="0" y="150575"/>
              </a:lnTo>
              <a:lnTo>
                <a:pt x="0" y="3011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BD5B76-88FC-4CB0-B00D-14395EF7314C}">
      <dsp:nvSpPr>
        <dsp:cNvPr id="0" name=""/>
        <dsp:cNvSpPr/>
      </dsp:nvSpPr>
      <dsp:spPr>
        <a:xfrm>
          <a:off x="1828799" y="365918"/>
          <a:ext cx="4572001" cy="2136185"/>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gsana New" panose="02020603050405020304" pitchFamily="18" charset="-34"/>
            </a:rPr>
            <a:t>METODE DE ASAMBLARE</a:t>
          </a:r>
        </a:p>
      </dsp:txBody>
      <dsp:txXfrm>
        <a:off x="1828799" y="365918"/>
        <a:ext cx="4572001" cy="2136185"/>
      </dsp:txXfrm>
    </dsp:sp>
    <dsp:sp modelId="{5C2A17BE-0559-4704-81D7-FC15AAAA9671}">
      <dsp:nvSpPr>
        <dsp:cNvPr id="0" name=""/>
        <dsp:cNvSpPr/>
      </dsp:nvSpPr>
      <dsp:spPr>
        <a:xfrm>
          <a:off x="2347" y="2803254"/>
          <a:ext cx="1434052" cy="71702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interschimbabilității totale</a:t>
          </a:r>
        </a:p>
      </dsp:txBody>
      <dsp:txXfrm>
        <a:off x="2347" y="2803254"/>
        <a:ext cx="1434052" cy="717026"/>
      </dsp:txXfrm>
    </dsp:sp>
    <dsp:sp modelId="{084529D1-8BF2-424C-9D7E-F1BE50D3668D}">
      <dsp:nvSpPr>
        <dsp:cNvPr id="0" name=""/>
        <dsp:cNvSpPr/>
      </dsp:nvSpPr>
      <dsp:spPr>
        <a:xfrm>
          <a:off x="1737550" y="2803254"/>
          <a:ext cx="1434052" cy="71702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interschimbabilității parțiale</a:t>
          </a:r>
        </a:p>
      </dsp:txBody>
      <dsp:txXfrm>
        <a:off x="1737550" y="2803254"/>
        <a:ext cx="1434052" cy="717026"/>
      </dsp:txXfrm>
    </dsp:sp>
    <dsp:sp modelId="{27DCC2D4-D011-4944-B6C1-CD53995054CD}">
      <dsp:nvSpPr>
        <dsp:cNvPr id="0" name=""/>
        <dsp:cNvSpPr/>
      </dsp:nvSpPr>
      <dsp:spPr>
        <a:xfrm>
          <a:off x="3432399" y="2819394"/>
          <a:ext cx="1434052" cy="71702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sortării pieselor</a:t>
          </a:r>
        </a:p>
      </dsp:txBody>
      <dsp:txXfrm>
        <a:off x="3432399" y="2819394"/>
        <a:ext cx="1434052" cy="717026"/>
      </dsp:txXfrm>
    </dsp:sp>
    <dsp:sp modelId="{ED68A156-0F92-426B-804C-C23FF2B750B4}">
      <dsp:nvSpPr>
        <dsp:cNvPr id="0" name=""/>
        <dsp:cNvSpPr/>
      </dsp:nvSpPr>
      <dsp:spPr>
        <a:xfrm>
          <a:off x="5207956" y="2803254"/>
          <a:ext cx="1434052" cy="71702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reglării</a:t>
          </a:r>
        </a:p>
      </dsp:txBody>
      <dsp:txXfrm>
        <a:off x="5207956" y="2803254"/>
        <a:ext cx="1434052" cy="717026"/>
      </dsp:txXfrm>
    </dsp:sp>
    <dsp:sp modelId="{A160C2AE-3B45-4F8E-A23C-E55BE66E5656}">
      <dsp:nvSpPr>
        <dsp:cNvPr id="0" name=""/>
        <dsp:cNvSpPr/>
      </dsp:nvSpPr>
      <dsp:spPr>
        <a:xfrm>
          <a:off x="6943159" y="2803254"/>
          <a:ext cx="1284093" cy="70179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0" kern="1200" cap="none" spc="0">
              <a:ln w="0"/>
              <a:solidFill>
                <a:schemeClr val="tx1"/>
              </a:solidFill>
              <a:effectLst>
                <a:outerShdw blurRad="38100" dist="19050" dir="2700000" algn="tl" rotWithShape="0">
                  <a:schemeClr val="dk1">
                    <a:alpha val="40000"/>
                  </a:schemeClr>
                </a:outerShdw>
              </a:effectLst>
              <a:latin typeface="Arial Narrow" panose="020B0606020202030204" pitchFamily="34" charset="0"/>
            </a:rPr>
            <a:t>metoda ajustării</a:t>
          </a:r>
        </a:p>
      </dsp:txBody>
      <dsp:txXfrm>
        <a:off x="6943159" y="2803254"/>
        <a:ext cx="1284093" cy="701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800" smtClean="0"/>
              <a:t>METODE DE ASAMBLARE</a:t>
            </a:r>
            <a:r>
              <a:rPr lang="ro-RO" sz="2800" dirty="0" smtClean="0"/>
              <a:t/>
            </a:r>
            <a:br>
              <a:rPr lang="ro-RO" sz="2800" dirty="0" smtClean="0"/>
            </a:br>
            <a:r>
              <a:rPr lang="ro-RO" sz="2800" dirty="0" smtClean="0"/>
              <a:t>Prof. Gabriela Dochia</a:t>
            </a:r>
            <a:r>
              <a:rPr lang="ro-RO" dirty="0" smtClean="0"/>
              <a:t/>
            </a:r>
            <a:br>
              <a:rPr lang="ro-RO" dirty="0" smtClean="0"/>
            </a:br>
            <a:endParaRPr lang="en-US" dirty="0"/>
          </a:p>
        </p:txBody>
      </p:sp>
      <p:sp>
        <p:nvSpPr>
          <p:cNvPr id="3" name="Text Placeholder 2"/>
          <p:cNvSpPr>
            <a:spLocks noGrp="1"/>
          </p:cNvSpPr>
          <p:nvPr>
            <p:ph type="body" idx="1"/>
          </p:nvPr>
        </p:nvSpPr>
        <p:spPr>
          <a:xfrm>
            <a:off x="722313" y="1905001"/>
            <a:ext cx="7772400" cy="2501900"/>
          </a:xfrm>
        </p:spPr>
        <p:txBody>
          <a:bodyPr>
            <a:normAutofit/>
          </a:bodyPr>
          <a:lstStyle/>
          <a:p>
            <a:r>
              <a:rPr lang="ro-RO" sz="2800" dirty="0" smtClean="0"/>
              <a:t>Liceul Tehnologic Mecanic, municipiul Câmpina</a:t>
            </a:r>
          </a:p>
          <a:p>
            <a:r>
              <a:rPr lang="ro-RO" sz="2800" dirty="0" smtClean="0"/>
              <a:t>Domeniul</a:t>
            </a:r>
            <a:r>
              <a:rPr lang="en-US" sz="2800" dirty="0" smtClean="0"/>
              <a:t>: </a:t>
            </a:r>
            <a:r>
              <a:rPr lang="ro-RO" sz="2800" dirty="0" smtClean="0"/>
              <a:t>Mecanică</a:t>
            </a:r>
          </a:p>
          <a:p>
            <a:r>
              <a:rPr lang="ro-RO" sz="2800" dirty="0" smtClean="0"/>
              <a:t>Calificarea</a:t>
            </a:r>
            <a:r>
              <a:rPr lang="en-US" sz="2800" dirty="0" smtClean="0"/>
              <a:t>:</a:t>
            </a:r>
            <a:r>
              <a:rPr lang="ro-RO" sz="2800" dirty="0" smtClean="0"/>
              <a:t> Mecanic auto/ Tinichigiu vopsitor auto</a:t>
            </a:r>
          </a:p>
          <a:p>
            <a:r>
              <a:rPr lang="ro-RO" sz="2800" dirty="0" smtClean="0"/>
              <a:t>Modulul</a:t>
            </a:r>
            <a:r>
              <a:rPr lang="en-US" sz="2800" dirty="0"/>
              <a:t> </a:t>
            </a:r>
            <a:r>
              <a:rPr lang="en-US" sz="2800" dirty="0" smtClean="0"/>
              <a:t>:</a:t>
            </a:r>
            <a:r>
              <a:rPr lang="ro-RO" sz="2800" dirty="0" smtClean="0"/>
              <a:t> Asamblări mecanice</a:t>
            </a:r>
            <a:endParaRPr lang="en-US" sz="2800" dirty="0"/>
          </a:p>
        </p:txBody>
      </p:sp>
    </p:spTree>
    <p:extLst>
      <p:ext uri="{BB962C8B-B14F-4D97-AF65-F5344CB8AC3E}">
        <p14:creationId xmlns:p14="http://schemas.microsoft.com/office/powerpoint/2010/main" val="1514639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Metoda interschimbabilităţii parţiale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3284606"/>
              </p:ext>
            </p:extLst>
          </p:nvPr>
        </p:nvGraphicFramePr>
        <p:xfrm>
          <a:off x="457200" y="1600200"/>
          <a:ext cx="8229600" cy="2651760"/>
        </p:xfrm>
        <a:graphic>
          <a:graphicData uri="http://schemas.openxmlformats.org/drawingml/2006/table">
            <a:tbl>
              <a:tblPr firstRow="1" bandRow="1">
                <a:tableStyleId>{5C22544A-7EE6-4342-B048-85BDC9FD1C3A}</a:tableStyleId>
              </a:tblPr>
              <a:tblGrid>
                <a:gridCol w="1524000"/>
                <a:gridCol w="6705600"/>
              </a:tblGrid>
              <a:tr h="370840">
                <a:tc>
                  <a:txBody>
                    <a:bodyPr/>
                    <a:lstStyle/>
                    <a:p>
                      <a:r>
                        <a:rPr lang="ro-RO" sz="2400" b="1" kern="1200" dirty="0" smtClean="0">
                          <a:solidFill>
                            <a:schemeClr val="lt1"/>
                          </a:solidFill>
                          <a:effectLst/>
                          <a:latin typeface="+mn-lt"/>
                          <a:ea typeface="+mn-ea"/>
                          <a:cs typeface="+mn-cs"/>
                        </a:rPr>
                        <a:t>Avantaje</a:t>
                      </a:r>
                      <a:endParaRPr lang="en-US" sz="2400" dirty="0"/>
                    </a:p>
                  </a:txBody>
                  <a:tcPr/>
                </a:tc>
                <a:tc>
                  <a:txBody>
                    <a:bodyPr/>
                    <a:lstStyle/>
                    <a:p>
                      <a:pPr lvl="0"/>
                      <a:r>
                        <a:rPr lang="ro-RO" sz="2400" b="1" kern="1200" dirty="0" smtClean="0">
                          <a:solidFill>
                            <a:schemeClr val="lt1"/>
                          </a:solidFill>
                          <a:effectLst/>
                          <a:latin typeface="+mn-lt"/>
                          <a:ea typeface="+mn-ea"/>
                          <a:cs typeface="+mn-cs"/>
                        </a:rPr>
                        <a:t>-este în majoritatea cazurilor economică deoarece prelucrarea pieselor respective se face cu toleranţe mai largi. </a:t>
                      </a:r>
                      <a:endParaRPr lang="en-US" sz="2400" b="1" kern="1200" dirty="0" smtClean="0">
                        <a:solidFill>
                          <a:schemeClr val="lt1"/>
                        </a:solidFill>
                        <a:effectLst/>
                        <a:latin typeface="+mn-lt"/>
                        <a:ea typeface="+mn-ea"/>
                        <a:cs typeface="+mn-cs"/>
                      </a:endParaRPr>
                    </a:p>
                    <a:p>
                      <a:r>
                        <a:rPr lang="ro-RO" sz="2400" b="1" kern="1200" smtClean="0">
                          <a:solidFill>
                            <a:schemeClr val="lt1"/>
                          </a:solidFill>
                          <a:effectLst/>
                          <a:latin typeface="+mn-lt"/>
                          <a:ea typeface="+mn-ea"/>
                          <a:cs typeface="+mn-cs"/>
                        </a:rPr>
                        <a:t>-este </a:t>
                      </a:r>
                      <a:r>
                        <a:rPr lang="ro-RO" sz="2400" b="1" kern="1200" dirty="0" smtClean="0">
                          <a:solidFill>
                            <a:schemeClr val="lt1"/>
                          </a:solidFill>
                          <a:effectLst/>
                          <a:latin typeface="+mn-lt"/>
                          <a:ea typeface="+mn-ea"/>
                          <a:cs typeface="+mn-cs"/>
                        </a:rPr>
                        <a:t>în special, indicată la rezolvarea lanţurilor de dimensiuni cu elemente multiple în cazul unei precizii înalte, prescrise elementului lor de închidere.</a:t>
                      </a:r>
                      <a:endParaRPr lang="en-US" sz="2400" dirty="0"/>
                    </a:p>
                  </a:txBody>
                  <a:tcPr/>
                </a:tc>
              </a:tr>
            </a:tbl>
          </a:graphicData>
        </a:graphic>
      </p:graphicFrame>
    </p:spTree>
    <p:extLst>
      <p:ext uri="{BB962C8B-B14F-4D97-AF65-F5344CB8AC3E}">
        <p14:creationId xmlns:p14="http://schemas.microsoft.com/office/powerpoint/2010/main" val="1196909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Metoda sortării pieselor</a:t>
            </a:r>
            <a:endParaRPr lang="en-US" dirty="0"/>
          </a:p>
        </p:txBody>
      </p:sp>
      <p:sp>
        <p:nvSpPr>
          <p:cNvPr id="3" name="Content Placeholder 2"/>
          <p:cNvSpPr>
            <a:spLocks noGrp="1"/>
          </p:cNvSpPr>
          <p:nvPr>
            <p:ph idx="1"/>
          </p:nvPr>
        </p:nvSpPr>
        <p:spPr/>
        <p:txBody>
          <a:bodyPr>
            <a:normAutofit lnSpcReduction="10000"/>
          </a:bodyPr>
          <a:lstStyle/>
          <a:p>
            <a:pPr algn="just"/>
            <a:r>
              <a:rPr lang="ro-RO" dirty="0"/>
              <a:t>Această metodă se aplică în cazul în care potrivit condiţiilor de funcţionare, se prescrie un înalt grad de precizie Ia montaj. Principiul acestei metode constă în aceea că piesele se execută cu abateri în limite largi, precizia </a:t>
            </a:r>
            <a:r>
              <a:rPr lang="ro-RO" dirty="0" smtClean="0"/>
              <a:t>cerută</a:t>
            </a:r>
            <a:r>
              <a:rPr lang="en-US" dirty="0"/>
              <a:t> </a:t>
            </a:r>
            <a:r>
              <a:rPr lang="ro-RO" dirty="0" smtClean="0"/>
              <a:t>obţinându-se </a:t>
            </a:r>
            <a:r>
              <a:rPr lang="ro-RO" dirty="0"/>
              <a:t>prin sortarea dimensiunilor pieselor în mai multe grupe.</a:t>
            </a:r>
            <a:endParaRPr lang="en-US" dirty="0"/>
          </a:p>
          <a:p>
            <a:r>
              <a:rPr lang="ro-RO" dirty="0"/>
              <a:t>In practică se folosesc următoarele metode de sortare a pieselor: </a:t>
            </a:r>
            <a:endParaRPr lang="en-US" dirty="0"/>
          </a:p>
        </p:txBody>
      </p:sp>
    </p:spTree>
    <p:extLst>
      <p:ext uri="{BB962C8B-B14F-4D97-AF65-F5344CB8AC3E}">
        <p14:creationId xmlns:p14="http://schemas.microsoft.com/office/powerpoint/2010/main" val="3347974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Metoda sortării pieselor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4496918"/>
              </p:ext>
            </p:extLst>
          </p:nvPr>
        </p:nvGraphicFramePr>
        <p:xfrm>
          <a:off x="457200" y="1295400"/>
          <a:ext cx="8229600" cy="5577840"/>
        </p:xfrm>
        <a:graphic>
          <a:graphicData uri="http://schemas.openxmlformats.org/drawingml/2006/table">
            <a:tbl>
              <a:tblPr firstRow="1" bandRow="1">
                <a:tableStyleId>{5C22544A-7EE6-4342-B048-85BDC9FD1C3A}</a:tableStyleId>
              </a:tblPr>
              <a:tblGrid>
                <a:gridCol w="2590800"/>
                <a:gridCol w="5638800"/>
              </a:tblGrid>
              <a:tr h="5562600">
                <a:tc>
                  <a:txBody>
                    <a:bodyPr/>
                    <a:lstStyle/>
                    <a:p>
                      <a:r>
                        <a:rPr lang="ro-RO" sz="2400" b="1" kern="1200" dirty="0" smtClean="0">
                          <a:solidFill>
                            <a:schemeClr val="lt1"/>
                          </a:solidFill>
                          <a:effectLst/>
                          <a:latin typeface="+mn-lt"/>
                          <a:ea typeface="+mn-ea"/>
                          <a:cs typeface="+mn-cs"/>
                        </a:rPr>
                        <a:t>Sortarea individuală sau directă</a:t>
                      </a:r>
                      <a:endParaRPr lang="en-US" sz="2400" dirty="0"/>
                    </a:p>
                  </a:txBody>
                  <a:tcPr/>
                </a:tc>
                <a:tc>
                  <a:txBody>
                    <a:bodyPr/>
                    <a:lstStyle/>
                    <a:p>
                      <a:pPr lvl="0" algn="just"/>
                      <a:r>
                        <a:rPr lang="en-US" sz="1800" b="1" kern="1200" dirty="0" smtClean="0">
                          <a:solidFill>
                            <a:schemeClr val="lt1"/>
                          </a:solidFill>
                          <a:effectLst/>
                          <a:latin typeface="+mn-lt"/>
                          <a:ea typeface="+mn-ea"/>
                          <a:cs typeface="+mn-cs"/>
                        </a:rPr>
                        <a:t>-</a:t>
                      </a:r>
                      <a:r>
                        <a:rPr lang="ro-RO" sz="2400" b="1" kern="1200" dirty="0" smtClean="0">
                          <a:solidFill>
                            <a:schemeClr val="lt1"/>
                          </a:solidFill>
                          <a:effectLst/>
                          <a:latin typeface="+mn-lt"/>
                          <a:ea typeface="+mn-ea"/>
                          <a:cs typeface="+mn-cs"/>
                        </a:rPr>
                        <a:t>se face măsurându-se în prealabil numai una dintre piesele ajustajului (dimensiunea efectivă). Cunoscându-se mărimea jocului sau strângerii necesare pentru îmbinarea dată. se determină dimensiunile necesare ale celeilalte piese.</a:t>
                      </a:r>
                      <a:endParaRPr lang="en-US" sz="2400" b="1" kern="1200" dirty="0" smtClean="0">
                        <a:solidFill>
                          <a:schemeClr val="lt1"/>
                        </a:solidFill>
                        <a:effectLst/>
                        <a:latin typeface="+mn-lt"/>
                        <a:ea typeface="+mn-ea"/>
                        <a:cs typeface="+mn-cs"/>
                      </a:endParaRPr>
                    </a:p>
                    <a:p>
                      <a:pPr algn="just"/>
                      <a:r>
                        <a:rPr lang="ro-RO" sz="2400" b="1" kern="1200" dirty="0" smtClean="0">
                          <a:solidFill>
                            <a:schemeClr val="lt1"/>
                          </a:solidFill>
                          <a:effectLst/>
                          <a:latin typeface="+mn-lt"/>
                          <a:ea typeface="+mn-ea"/>
                          <a:cs typeface="+mn-cs"/>
                        </a:rPr>
                        <a:t>Avantajul acestei metode constă în aceea că nu necesită o alegere în prealabil a pieselor care se asamblează şi nici aparate speciale de măsurat.</a:t>
                      </a:r>
                      <a:endParaRPr lang="en-US" sz="2400" b="1" kern="1200" dirty="0" smtClean="0">
                        <a:solidFill>
                          <a:schemeClr val="lt1"/>
                        </a:solidFill>
                        <a:effectLst/>
                        <a:latin typeface="+mn-lt"/>
                        <a:ea typeface="+mn-ea"/>
                        <a:cs typeface="+mn-cs"/>
                      </a:endParaRPr>
                    </a:p>
                    <a:p>
                      <a:pPr algn="just"/>
                      <a:r>
                        <a:rPr lang="ro-RO" sz="2400" b="1" kern="1200" dirty="0" smtClean="0">
                          <a:solidFill>
                            <a:schemeClr val="lt1"/>
                          </a:solidFill>
                          <a:effectLst/>
                          <a:latin typeface="+mn-lt"/>
                          <a:ea typeface="+mn-ea"/>
                          <a:cs typeface="+mn-cs"/>
                        </a:rPr>
                        <a:t>Dezavantajul acestei metode constă în faptul că se măreşte durata de montare a produsului deoarece în multe cazuri, determinarea dimensiunilor necesare ale pieselor se face în timpul montajului.</a:t>
                      </a:r>
                      <a:endParaRPr lang="en-US" sz="2400" dirty="0"/>
                    </a:p>
                  </a:txBody>
                  <a:tcPr/>
                </a:tc>
              </a:tr>
            </a:tbl>
          </a:graphicData>
        </a:graphic>
      </p:graphicFrame>
    </p:spTree>
    <p:extLst>
      <p:ext uri="{BB962C8B-B14F-4D97-AF65-F5344CB8AC3E}">
        <p14:creationId xmlns:p14="http://schemas.microsoft.com/office/powerpoint/2010/main" val="3129472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a:t>S</a:t>
            </a:r>
            <a:r>
              <a:rPr lang="ro-RO" dirty="0" smtClean="0"/>
              <a:t>ortarea pe </a:t>
            </a:r>
            <a:r>
              <a:rPr lang="ro-RO" dirty="0"/>
              <a:t>grupe </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marL="0" lvl="0" indent="0">
              <a:buNone/>
            </a:pPr>
            <a:r>
              <a:rPr lang="en-US" sz="2000" dirty="0" smtClean="0"/>
              <a:t>-</a:t>
            </a:r>
            <a:r>
              <a:rPr lang="ro-RO" sz="2000" dirty="0" smtClean="0"/>
              <a:t> </a:t>
            </a:r>
            <a:r>
              <a:rPr lang="ro-RO" sz="2000" dirty="0"/>
              <a:t>se aplică atunci când la montare, sunt utilizate piese executate cu toleranţe mai largi. însă </a:t>
            </a:r>
            <a:r>
              <a:rPr lang="ro-RO" sz="2000" dirty="0" smtClean="0"/>
              <a:t>care </a:t>
            </a:r>
            <a:r>
              <a:rPr lang="ro-RO" sz="2000" dirty="0"/>
              <a:t>se îmbină cu joc sau strângere foarte mică.</a:t>
            </a:r>
            <a:endParaRPr lang="en-US" sz="2000" dirty="0"/>
          </a:p>
          <a:p>
            <a:pPr marL="0" indent="0">
              <a:buNone/>
            </a:pPr>
            <a:r>
              <a:rPr lang="ro-RO" sz="2000" dirty="0"/>
              <a:t>Acest tip de sortare se realizează prin alegerea prealabilă a pieselor putând fi uşor mecanizată şi efectuată înaintea trimiterii pieselor la asamblare.</a:t>
            </a:r>
            <a:endParaRPr lang="en-US" sz="2000" dirty="0"/>
          </a:p>
          <a:p>
            <a:pPr marL="0" indent="0">
              <a:buNone/>
            </a:pPr>
            <a:r>
              <a:rPr lang="ro-RO" sz="2000" dirty="0"/>
              <a:t>Piesele se pot sorta cu ajutorul unor calibre sau dispozitive, iar pentru producţia de serie mare şi masă se folosesc maşini semiautomate sau automate de sortare, care asigură o productivitate foarte ridicată, precizia de sortare fiind de ordinul micronilor. Acesta este de fapt şi avantajul principal al folosirii acestei metode de asamblare.</a:t>
            </a:r>
            <a:endParaRPr lang="en-US" sz="2000" dirty="0"/>
          </a:p>
          <a:p>
            <a:r>
              <a:rPr lang="ro-RO" sz="2000" dirty="0"/>
              <a:t>Dezavantajele metodei sunt:</a:t>
            </a:r>
            <a:endParaRPr lang="en-US" sz="2000" dirty="0"/>
          </a:p>
          <a:p>
            <a:pPr marL="0" indent="0">
              <a:buNone/>
            </a:pPr>
            <a:r>
              <a:rPr lang="ro-RO" sz="2000" dirty="0"/>
              <a:t>- interschimbabilitatea limitată (numai în cadrul grupei respectiv);</a:t>
            </a:r>
            <a:endParaRPr lang="en-US" sz="2000" dirty="0"/>
          </a:p>
          <a:p>
            <a:pPr marL="0" indent="0">
              <a:buNone/>
            </a:pPr>
            <a:r>
              <a:rPr lang="ro-RO" sz="2000" dirty="0"/>
              <a:t>- necesitatea de a se crea stocuri de piese în vederea formării grupelor, fapt care duce la mărirea producţiei   neterminate;</a:t>
            </a:r>
            <a:endParaRPr lang="en-US" sz="2000" dirty="0"/>
          </a:p>
          <a:p>
            <a:pPr marL="0" indent="0">
              <a:buNone/>
            </a:pPr>
            <a:r>
              <a:rPr lang="ro-RO" sz="2000" dirty="0"/>
              <a:t>- majorarea costului asamblării datorită manoperei cheltuite pentru </a:t>
            </a:r>
            <a:r>
              <a:rPr lang="ro-RO" sz="2000" dirty="0" smtClean="0"/>
              <a:t>sortare</a:t>
            </a:r>
            <a:r>
              <a:rPr lang="en-US" sz="2000" dirty="0" smtClean="0"/>
              <a:t>.</a:t>
            </a:r>
            <a:endParaRPr lang="en-US" sz="2000" dirty="0"/>
          </a:p>
        </p:txBody>
      </p:sp>
    </p:spTree>
    <p:extLst>
      <p:ext uri="{BB962C8B-B14F-4D97-AF65-F5344CB8AC3E}">
        <p14:creationId xmlns:p14="http://schemas.microsoft.com/office/powerpoint/2010/main" val="3044538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ro-RO" dirty="0" smtClean="0"/>
              <a:t>ortarea </a:t>
            </a:r>
            <a:r>
              <a:rPr lang="ro-RO" dirty="0"/>
              <a:t>combinată</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ro-RO" dirty="0" smtClean="0"/>
              <a:t>se </a:t>
            </a:r>
            <a:r>
              <a:rPr lang="ro-RO" dirty="0"/>
              <a:t>realizează prin îmbinarea caracteristicilor sortării individuale și a celei în grupe.</a:t>
            </a:r>
            <a:endParaRPr lang="en-US" dirty="0"/>
          </a:p>
        </p:txBody>
      </p:sp>
    </p:spTree>
    <p:extLst>
      <p:ext uri="{BB962C8B-B14F-4D97-AF65-F5344CB8AC3E}">
        <p14:creationId xmlns:p14="http://schemas.microsoft.com/office/powerpoint/2010/main" val="124162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Metoda reglării</a:t>
            </a:r>
            <a:endParaRPr lang="en-US" dirty="0"/>
          </a:p>
        </p:txBody>
      </p:sp>
      <p:sp>
        <p:nvSpPr>
          <p:cNvPr id="3" name="Content Placeholder 2"/>
          <p:cNvSpPr>
            <a:spLocks noGrp="1"/>
          </p:cNvSpPr>
          <p:nvPr>
            <p:ph idx="1"/>
          </p:nvPr>
        </p:nvSpPr>
        <p:spPr/>
        <p:txBody>
          <a:bodyPr>
            <a:normAutofit fontScale="70000" lnSpcReduction="20000"/>
          </a:bodyPr>
          <a:lstStyle/>
          <a:p>
            <a:r>
              <a:rPr lang="ro-RO" dirty="0"/>
              <a:t>Prin această metodă precizia prescrisă la asamblare se poate obţine prin reglarea dimensiunii unei singure piese (compensator), dinainte stabilită, între anumite limite, fără să fie nevoie de nici un fel de ajustare.</a:t>
            </a:r>
            <a:endParaRPr lang="en-US" dirty="0"/>
          </a:p>
          <a:p>
            <a:r>
              <a:rPr lang="ro-RO" dirty="0"/>
              <a:t>Reglarea mărimii compensatorului poate fi realizată în două feluri:</a:t>
            </a:r>
            <a:endParaRPr lang="en-US" dirty="0"/>
          </a:p>
          <a:p>
            <a:pPr marL="0" indent="0">
              <a:buNone/>
            </a:pPr>
            <a:r>
              <a:rPr lang="ro-RO" dirty="0"/>
              <a:t>- prin introducerea în lanţul de dimensiuni a unei piese executate în prealabil la dimensiunea corespunzătoare (compensator fix).</a:t>
            </a:r>
            <a:endParaRPr lang="en-US" dirty="0"/>
          </a:p>
          <a:p>
            <a:pPr marL="0" indent="0">
              <a:buNone/>
            </a:pPr>
            <a:r>
              <a:rPr lang="ro-RO" dirty="0"/>
              <a:t>- prin schimbarea poziţiei uneia dintre piese (compensator mobil). Ca piese de compensare se folosesc: şaibe de dimensiuni fixe, inele şi sectoare de adaos, şuruburi reglabile, bucşe excentrice şi filetate etc.</a:t>
            </a:r>
            <a:endParaRPr lang="en-US" dirty="0"/>
          </a:p>
          <a:p>
            <a:r>
              <a:rPr lang="ro-RO" dirty="0"/>
              <a:t>In cazul când jocul ce trebuie obţinut are o toleranţă mult mai strânsă şi nu poate fi asigurat printr-o piesă de dimensiuni corespunzătoare se utilizează adaosuri, inele de diferite dimensiuni apropiate ca valoare între ele, folosindu-se astfel diferenţa dintre grosimea lor.</a:t>
            </a:r>
            <a:endParaRPr lang="en-US" dirty="0"/>
          </a:p>
        </p:txBody>
      </p:sp>
    </p:spTree>
    <p:extLst>
      <p:ext uri="{BB962C8B-B14F-4D97-AF65-F5344CB8AC3E}">
        <p14:creationId xmlns:p14="http://schemas.microsoft.com/office/powerpoint/2010/main" val="1002683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Metoda reglării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8557248"/>
              </p:ext>
            </p:extLst>
          </p:nvPr>
        </p:nvGraphicFramePr>
        <p:xfrm>
          <a:off x="457200" y="1600200"/>
          <a:ext cx="8229600" cy="4844053"/>
        </p:xfrm>
        <a:graphic>
          <a:graphicData uri="http://schemas.openxmlformats.org/drawingml/2006/table">
            <a:tbl>
              <a:tblPr firstRow="1" bandRow="1">
                <a:tableStyleId>{5C22544A-7EE6-4342-B048-85BDC9FD1C3A}</a:tableStyleId>
              </a:tblPr>
              <a:tblGrid>
                <a:gridCol w="4114800"/>
                <a:gridCol w="4114800"/>
              </a:tblGrid>
              <a:tr h="413747">
                <a:tc>
                  <a:txBody>
                    <a:bodyPr/>
                    <a:lstStyle/>
                    <a:p>
                      <a:pPr algn="ctr"/>
                      <a:r>
                        <a:rPr lang="ro-RO" sz="2400" b="1" kern="1200" dirty="0" smtClean="0">
                          <a:solidFill>
                            <a:schemeClr val="lt1"/>
                          </a:solidFill>
                          <a:effectLst/>
                          <a:latin typeface="+mn-lt"/>
                          <a:ea typeface="+mn-ea"/>
                          <a:cs typeface="+mn-cs"/>
                        </a:rPr>
                        <a:t>Avantaje</a:t>
                      </a:r>
                      <a:endParaRPr lang="en-US" sz="2400" dirty="0"/>
                    </a:p>
                  </a:txBody>
                  <a:tcPr/>
                </a:tc>
                <a:tc>
                  <a:txBody>
                    <a:bodyPr/>
                    <a:lstStyle/>
                    <a:p>
                      <a:pPr algn="ctr"/>
                      <a:r>
                        <a:rPr lang="ro-RO" sz="2400" b="1" kern="1200" dirty="0" smtClean="0">
                          <a:solidFill>
                            <a:schemeClr val="lt1"/>
                          </a:solidFill>
                          <a:effectLst/>
                          <a:latin typeface="+mn-lt"/>
                          <a:ea typeface="+mn-ea"/>
                          <a:cs typeface="+mn-cs"/>
                        </a:rPr>
                        <a:t>Dezavantaje</a:t>
                      </a:r>
                      <a:endParaRPr lang="en-US" sz="2400" dirty="0"/>
                    </a:p>
                  </a:txBody>
                  <a:tcPr/>
                </a:tc>
              </a:tr>
              <a:tr h="4386853">
                <a:tc>
                  <a:txBody>
                    <a:bodyPr/>
                    <a:lstStyle/>
                    <a:p>
                      <a:r>
                        <a:rPr lang="ro-RO" sz="1800" kern="1200" dirty="0" smtClean="0">
                          <a:solidFill>
                            <a:schemeClr val="dk1"/>
                          </a:solidFill>
                          <a:effectLst/>
                          <a:latin typeface="+mn-lt"/>
                          <a:ea typeface="+mn-ea"/>
                          <a:cs typeface="+mn-cs"/>
                        </a:rPr>
                        <a:t>- eliminarea lucrărilor de ajustare;</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obţinerea unui grad mare de precizie, existând posibilitatea ca piesele să fie prelucrate cu toleranţe mai mari decât la celelalte metode de asamblare;</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eliminarea jocurilor produse din cauza uzurii şi păstrarea preciziei asamblării, prin reglarea periodică sau continuă a elementelor de compensare;</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reducerea costului asamblării şi în general a produsului;</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reducerea cheltuielilor de întreţinere a produsului şi îmbunătăţirea condiţiilor de exploatare.</a:t>
                      </a:r>
                      <a:endParaRPr lang="en-US" sz="1800" dirty="0"/>
                    </a:p>
                  </a:txBody>
                  <a:tcPr/>
                </a:tc>
                <a:tc>
                  <a:txBody>
                    <a:bodyPr/>
                    <a:lstStyle/>
                    <a:p>
                      <a:r>
                        <a:rPr lang="en-US" sz="1800" kern="1200" dirty="0" smtClean="0">
                          <a:solidFill>
                            <a:schemeClr val="dk1"/>
                          </a:solidFill>
                          <a:effectLst/>
                          <a:latin typeface="+mn-lt"/>
                          <a:ea typeface="+mn-ea"/>
                          <a:cs typeface="+mn-cs"/>
                        </a:rPr>
                        <a:t>-</a:t>
                      </a:r>
                      <a:r>
                        <a:rPr lang="ro-RO" sz="1800" kern="1200" dirty="0" smtClean="0">
                          <a:solidFill>
                            <a:schemeClr val="dk1"/>
                          </a:solidFill>
                          <a:effectLst/>
                          <a:latin typeface="+mn-lt"/>
                          <a:ea typeface="+mn-ea"/>
                          <a:cs typeface="+mn-cs"/>
                        </a:rPr>
                        <a:t>posibilitatea restabilirii complete a jocurilor şi formei geometrice iniţiale a suprafeţelor în frecare în cazul uzurii lor neuniforme este limitată şi depinde de particularităţile constructive ale maşinii.</a:t>
                      </a:r>
                      <a:endParaRPr lang="en-US" dirty="0"/>
                    </a:p>
                  </a:txBody>
                  <a:tcPr/>
                </a:tc>
              </a:tr>
            </a:tbl>
          </a:graphicData>
        </a:graphic>
      </p:graphicFrame>
    </p:spTree>
    <p:extLst>
      <p:ext uri="{BB962C8B-B14F-4D97-AF65-F5344CB8AC3E}">
        <p14:creationId xmlns:p14="http://schemas.microsoft.com/office/powerpoint/2010/main" val="1282653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Metoda ajustării</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ro-RO" dirty="0"/>
              <a:t>Această metodă se mai numeşte şi metoda confecţionării pe loc şi constă în modificarea dimensiunii dinainte stabilite a unei piese, în vederea obţinerii preciziei prescrise la asamblare. Celelalte piese se execută în limitele toleranţelor admisibile. Piesa aleasă asupra căreia se efectuează ajustarea,  are rolul de element compensator.</a:t>
            </a:r>
            <a:endParaRPr lang="en-US" dirty="0"/>
          </a:p>
          <a:p>
            <a:r>
              <a:rPr lang="ro-RO" dirty="0"/>
              <a:t>Pentru ca ajustarea să fie posibilă este necesar:</a:t>
            </a:r>
            <a:endParaRPr lang="en-US" dirty="0"/>
          </a:p>
          <a:p>
            <a:pPr marL="0" indent="0">
              <a:buNone/>
            </a:pPr>
            <a:r>
              <a:rPr lang="ro-RO" dirty="0"/>
              <a:t>- să se asigure piesei alese ca element de compensare un adaos de prelucrare suficient de mare pentru compensarea valorii maxime posibile a erorii în exces obţinute la prelucrarea pieselor,</a:t>
            </a:r>
            <a:endParaRPr lang="en-US" dirty="0"/>
          </a:p>
          <a:p>
            <a:pPr marL="0" indent="0">
              <a:buNone/>
            </a:pPr>
            <a:r>
              <a:rPr lang="ro-RO" dirty="0"/>
              <a:t>- celelalte piese să se prelucreze în limitele toleranţelor prescrise.</a:t>
            </a:r>
            <a:endParaRPr lang="en-US" dirty="0"/>
          </a:p>
        </p:txBody>
      </p:sp>
    </p:spTree>
    <p:extLst>
      <p:ext uri="{BB962C8B-B14F-4D97-AF65-F5344CB8AC3E}">
        <p14:creationId xmlns:p14="http://schemas.microsoft.com/office/powerpoint/2010/main" val="2735375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Metoda ajustării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3469963"/>
              </p:ext>
            </p:extLst>
          </p:nvPr>
        </p:nvGraphicFramePr>
        <p:xfrm>
          <a:off x="457200" y="1600200"/>
          <a:ext cx="8229600" cy="4663440"/>
        </p:xfrm>
        <a:graphic>
          <a:graphicData uri="http://schemas.openxmlformats.org/drawingml/2006/table">
            <a:tbl>
              <a:tblPr firstRow="1" bandRow="1">
                <a:tableStyleId>{5C22544A-7EE6-4342-B048-85BDC9FD1C3A}</a:tableStyleId>
              </a:tblPr>
              <a:tblGrid>
                <a:gridCol w="3048000"/>
                <a:gridCol w="5181600"/>
              </a:tblGrid>
              <a:tr h="370840">
                <a:tc>
                  <a:txBody>
                    <a:bodyPr/>
                    <a:lstStyle/>
                    <a:p>
                      <a:pPr algn="ctr"/>
                      <a:r>
                        <a:rPr lang="ro-RO" sz="2400" b="1" kern="1200" dirty="0" smtClean="0">
                          <a:solidFill>
                            <a:schemeClr val="lt1"/>
                          </a:solidFill>
                          <a:effectLst/>
                          <a:latin typeface="+mn-lt"/>
                          <a:ea typeface="+mn-ea"/>
                          <a:cs typeface="+mn-cs"/>
                        </a:rPr>
                        <a:t>Avantaje</a:t>
                      </a:r>
                      <a:endParaRPr lang="en-US" sz="2400" dirty="0"/>
                    </a:p>
                  </a:txBody>
                  <a:tcPr/>
                </a:tc>
                <a:tc>
                  <a:txBody>
                    <a:bodyPr/>
                    <a:lstStyle/>
                    <a:p>
                      <a:pPr algn="ctr"/>
                      <a:r>
                        <a:rPr lang="ro-RO" sz="2400" b="1" kern="1200" dirty="0" smtClean="0">
                          <a:solidFill>
                            <a:schemeClr val="lt1"/>
                          </a:solidFill>
                          <a:effectLst/>
                          <a:latin typeface="+mn-lt"/>
                          <a:ea typeface="+mn-ea"/>
                          <a:cs typeface="+mn-cs"/>
                        </a:rPr>
                        <a:t>Dezavantaje</a:t>
                      </a:r>
                      <a:endParaRPr lang="en-US" sz="2400" dirty="0"/>
                    </a:p>
                  </a:txBody>
                  <a:tcPr/>
                </a:tc>
              </a:tr>
              <a:tr h="370840">
                <a:tc>
                  <a:txBody>
                    <a:bodyPr/>
                    <a:lstStyle/>
                    <a:p>
                      <a:r>
                        <a:rPr lang="en-US" sz="1800" kern="1200" dirty="0" smtClean="0">
                          <a:solidFill>
                            <a:schemeClr val="dk1"/>
                          </a:solidFill>
                          <a:effectLst/>
                          <a:latin typeface="+mn-lt"/>
                          <a:ea typeface="+mn-ea"/>
                          <a:cs typeface="+mn-cs"/>
                        </a:rPr>
                        <a:t>-</a:t>
                      </a:r>
                      <a:r>
                        <a:rPr lang="ro-RO" sz="1800" kern="1200" dirty="0" smtClean="0">
                          <a:solidFill>
                            <a:schemeClr val="dk1"/>
                          </a:solidFill>
                          <a:effectLst/>
                          <a:latin typeface="+mn-lt"/>
                          <a:ea typeface="+mn-ea"/>
                          <a:cs typeface="+mn-cs"/>
                        </a:rPr>
                        <a:t>posibilitatea obţinerii unei precizii ridicate a produsului cu piese prelucrate cu toleranţe admisibile.</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Metoda ajustării se foloseşte la asamblările din producţia individuală şi de serie mică.</a:t>
                      </a:r>
                      <a:endParaRPr lang="en-US" dirty="0"/>
                    </a:p>
                  </a:txBody>
                  <a:tcPr/>
                </a:tc>
                <a:tc>
                  <a:txBody>
                    <a:bodyPr/>
                    <a:lstStyle/>
                    <a:p>
                      <a:r>
                        <a:rPr lang="ro-RO" sz="1800" kern="1200" dirty="0" smtClean="0">
                          <a:solidFill>
                            <a:schemeClr val="dk1"/>
                          </a:solidFill>
                          <a:effectLst/>
                          <a:latin typeface="+mn-lt"/>
                          <a:ea typeface="+mn-ea"/>
                          <a:cs typeface="+mn-cs"/>
                        </a:rPr>
                        <a:t>- necesitatea alegerii unui nou element de compensare, lăsat la aprecierea muncitorului, în cazul în care adaosul de prelucrare al piesei de compensare nu a fost suficient.</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majorarea adaosului de prelucrare peste anumite limite produce o creştere a manoperei în mod nejustificat.</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pentru obţinerea preciziei necesare trebuie să se recurgă în marea majoritate a cazurilor, la lucrări manuale, foarte costisitoare. Operaţiile de ajustare necesită timp suplimentar în cursul montării şi nu pot fi prevăzute.</a:t>
                      </a:r>
                      <a:endParaRPr lang="en-US"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 aceste operaţii complică montarea, duc la nerespectarea ritmului producţiei şi adeseori sunt cauza calităţii necorespunzătoare a montării.</a:t>
                      </a:r>
                      <a:endParaRPr lang="en-US" dirty="0"/>
                    </a:p>
                  </a:txBody>
                  <a:tcPr/>
                </a:tc>
              </a:tr>
            </a:tbl>
          </a:graphicData>
        </a:graphic>
      </p:graphicFrame>
    </p:spTree>
    <p:extLst>
      <p:ext uri="{BB962C8B-B14F-4D97-AF65-F5344CB8AC3E}">
        <p14:creationId xmlns:p14="http://schemas.microsoft.com/office/powerpoint/2010/main" val="81432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Metode</a:t>
            </a:r>
            <a:r>
              <a:rPr lang="en-US" dirty="0" smtClean="0"/>
              <a:t> de </a:t>
            </a:r>
            <a:r>
              <a:rPr lang="en-US" dirty="0" err="1" smtClean="0"/>
              <a:t>asamblare</a:t>
            </a:r>
            <a:endParaRPr lang="en-US" dirty="0"/>
          </a:p>
        </p:txBody>
      </p:sp>
      <p:sp>
        <p:nvSpPr>
          <p:cNvPr id="3" name="Subtitle 2"/>
          <p:cNvSpPr>
            <a:spLocks noGrp="1"/>
          </p:cNvSpPr>
          <p:nvPr>
            <p:ph type="subTitle" idx="1"/>
          </p:nvPr>
        </p:nvSpPr>
        <p:spPr/>
        <p:txBody>
          <a:bodyPr/>
          <a:lstStyle/>
          <a:p>
            <a:r>
              <a:rPr lang="en-US" dirty="0" err="1" smtClean="0"/>
              <a:t>Liceul</a:t>
            </a:r>
            <a:r>
              <a:rPr lang="en-US" dirty="0" smtClean="0"/>
              <a:t> </a:t>
            </a:r>
            <a:r>
              <a:rPr lang="en-US" dirty="0" err="1" smtClean="0"/>
              <a:t>Tehnologic</a:t>
            </a:r>
            <a:r>
              <a:rPr lang="en-US" dirty="0" smtClean="0"/>
              <a:t> </a:t>
            </a:r>
            <a:r>
              <a:rPr lang="en-US" dirty="0" err="1" smtClean="0"/>
              <a:t>Mecanic</a:t>
            </a:r>
            <a:r>
              <a:rPr lang="en-US" dirty="0" smtClean="0"/>
              <a:t>, </a:t>
            </a:r>
            <a:r>
              <a:rPr lang="en-US" dirty="0" err="1" smtClean="0"/>
              <a:t>municipiul</a:t>
            </a:r>
            <a:r>
              <a:rPr lang="en-US" dirty="0" smtClean="0"/>
              <a:t> </a:t>
            </a:r>
            <a:r>
              <a:rPr lang="ro-RO" dirty="0" smtClean="0"/>
              <a:t>Câmpina</a:t>
            </a:r>
          </a:p>
          <a:p>
            <a:r>
              <a:rPr lang="ro-RO" dirty="0" smtClean="0"/>
              <a:t>Prof.Gabriela Dochia</a:t>
            </a:r>
            <a:endParaRPr lang="en-US" dirty="0"/>
          </a:p>
        </p:txBody>
      </p:sp>
    </p:spTree>
    <p:extLst>
      <p:ext uri="{BB962C8B-B14F-4D97-AF65-F5344CB8AC3E}">
        <p14:creationId xmlns:p14="http://schemas.microsoft.com/office/powerpoint/2010/main" val="113047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Proiectarea procesului de asamblare</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ro-RO" dirty="0"/>
              <a:t>Elaborarea procesului tehnologic de asamblare şi montare se face în concordanţă cu condiţiile analizate anterior şi constă în:</a:t>
            </a:r>
            <a:endParaRPr lang="en-US" dirty="0"/>
          </a:p>
          <a:p>
            <a:r>
              <a:rPr lang="ro-RO" dirty="0"/>
              <a:t>- stabilirea unităţilor de asamblare, a lanţurilor de dimensiuni şi a metodelor de rezolvare a acestor lanţuri de dimensiuni;</a:t>
            </a:r>
            <a:endParaRPr lang="en-US" dirty="0"/>
          </a:p>
          <a:p>
            <a:r>
              <a:rPr lang="ro-RO" dirty="0"/>
              <a:t>- schema de asamblare;</a:t>
            </a:r>
            <a:endParaRPr lang="en-US" dirty="0"/>
          </a:p>
          <a:p>
            <a:r>
              <a:rPr lang="ro-RO" dirty="0"/>
              <a:t>- fişele tehnologice şi planurile de operaţii;</a:t>
            </a:r>
            <a:endParaRPr lang="en-US" dirty="0"/>
          </a:p>
          <a:p>
            <a:r>
              <a:rPr lang="ro-RO" dirty="0"/>
              <a:t>- ciclograma asamblării;</a:t>
            </a:r>
            <a:endParaRPr lang="en-US" dirty="0"/>
          </a:p>
          <a:p>
            <a:r>
              <a:rPr lang="ro-RO" dirty="0"/>
              <a:t>- stabilirea condiţiilor tehnice pentru executarea operaţiilor speciale de asamblare.</a:t>
            </a:r>
            <a:endParaRPr lang="en-US" dirty="0"/>
          </a:p>
          <a:p>
            <a:pPr marL="0" indent="0">
              <a:buNone/>
            </a:pPr>
            <a:r>
              <a:rPr lang="ro-RO" dirty="0"/>
              <a:t>In funcţie de condiţiile asamblării , piesele trebuie să păstreze o anumită poziţie reciprocă, care să asigure precizia prescrisă.</a:t>
            </a:r>
            <a:endParaRPr lang="en-US" dirty="0"/>
          </a:p>
          <a:p>
            <a:pPr marL="0" indent="0">
              <a:buNone/>
            </a:pPr>
            <a:endParaRPr lang="en-US" dirty="0"/>
          </a:p>
        </p:txBody>
      </p:sp>
    </p:spTree>
    <p:extLst>
      <p:ext uri="{BB962C8B-B14F-4D97-AF65-F5344CB8AC3E}">
        <p14:creationId xmlns:p14="http://schemas.microsoft.com/office/powerpoint/2010/main" val="1996166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smtClean="0"/>
              <a:t>Clasificarea asamblărilor mecanice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1620494"/>
              </p:ext>
            </p:extLst>
          </p:nvPr>
        </p:nvGraphicFramePr>
        <p:xfrm>
          <a:off x="457200" y="1600200"/>
          <a:ext cx="8229600" cy="5120640"/>
        </p:xfrm>
        <a:graphic>
          <a:graphicData uri="http://schemas.openxmlformats.org/drawingml/2006/table">
            <a:tbl>
              <a:tblPr firstRow="1" bandRow="1">
                <a:tableStyleId>{5C22544A-7EE6-4342-B048-85BDC9FD1C3A}</a:tableStyleId>
              </a:tblPr>
              <a:tblGrid>
                <a:gridCol w="2514600"/>
                <a:gridCol w="5715000"/>
              </a:tblGrid>
              <a:tr h="370840">
                <a:tc gridSpan="2">
                  <a:txBody>
                    <a:bodyPr/>
                    <a:lstStyle/>
                    <a:p>
                      <a:pPr algn="ctr"/>
                      <a:r>
                        <a:rPr lang="ro-RO" sz="2400" dirty="0" smtClean="0"/>
                        <a:t>CLASIFICARE</a:t>
                      </a:r>
                      <a:endParaRPr lang="en-US" sz="2400" dirty="0"/>
                    </a:p>
                  </a:txBody>
                  <a:tcPr/>
                </a:tc>
                <a:tc hMerge="1">
                  <a:txBody>
                    <a:bodyPr/>
                    <a:lstStyle/>
                    <a:p>
                      <a:endParaRPr lang="en-US" dirty="0"/>
                    </a:p>
                  </a:txBody>
                  <a:tcPr/>
                </a:tc>
              </a:tr>
              <a:tr h="370840">
                <a:tc>
                  <a:txBody>
                    <a:bodyPr/>
                    <a:lstStyle/>
                    <a:p>
                      <a:r>
                        <a:rPr lang="ro-RO" sz="2400" b="1" kern="1200" dirty="0" smtClean="0">
                          <a:solidFill>
                            <a:schemeClr val="dk1"/>
                          </a:solidFill>
                          <a:effectLst/>
                          <a:latin typeface="+mn-lt"/>
                          <a:ea typeface="+mn-ea"/>
                          <a:cs typeface="+mn-cs"/>
                        </a:rPr>
                        <a:t>Asamblarea staţionară</a:t>
                      </a:r>
                      <a:endParaRPr lang="en-US" sz="2400" dirty="0"/>
                    </a:p>
                  </a:txBody>
                  <a:tcPr/>
                </a:tc>
                <a:tc>
                  <a:txBody>
                    <a:bodyPr/>
                    <a:lstStyle/>
                    <a:p>
                      <a:pPr algn="just"/>
                      <a:r>
                        <a:rPr lang="ro-RO" sz="2000" kern="1200" dirty="0" smtClean="0">
                          <a:solidFill>
                            <a:schemeClr val="dk1"/>
                          </a:solidFill>
                          <a:effectLst/>
                          <a:latin typeface="+mn-lt"/>
                          <a:ea typeface="+mn-ea"/>
                          <a:cs typeface="+mn-cs"/>
                        </a:rPr>
                        <a:t>-  se caracterizează prin aceea că executarea întregului proces de asamblare a maşinii are loc la un singur loc de muncă unde sunt aduse toate piesele, materialele, sculele şi dispozitivele necesare. Produsul asamblat părăseşte locul de muncă în formă finită şi deci asamblarea staţionară se compune dintr-o singură operaţie care este executată de unul sau mai mulţi muncitori (montatori). Asamblarea staţionară este indicată in producţia de unicate sau de serie mică a produselor grele sau cu gabarit mare. pentru asamblarea de prototipuri şi a unor produse a căror piesă de bază nu este suficient de rigidă, încât produsul neterminat ar putea suferi deformaţii permanente în cursul deplasării de la un loc de muncă la altul. </a:t>
                      </a:r>
                      <a:endParaRPr lang="en-US" sz="2000" dirty="0"/>
                    </a:p>
                  </a:txBody>
                  <a:tcPr/>
                </a:tc>
              </a:tr>
            </a:tbl>
          </a:graphicData>
        </a:graphic>
      </p:graphicFrame>
    </p:spTree>
    <p:extLst>
      <p:ext uri="{BB962C8B-B14F-4D97-AF65-F5344CB8AC3E}">
        <p14:creationId xmlns:p14="http://schemas.microsoft.com/office/powerpoint/2010/main" val="3874180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Clasificarea asamblărilor mecanice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01087940"/>
              </p:ext>
            </p:extLst>
          </p:nvPr>
        </p:nvGraphicFramePr>
        <p:xfrm>
          <a:off x="457200" y="1600200"/>
          <a:ext cx="8229600" cy="3901440"/>
        </p:xfrm>
        <a:graphic>
          <a:graphicData uri="http://schemas.openxmlformats.org/drawingml/2006/table">
            <a:tbl>
              <a:tblPr firstRow="1" bandRow="1">
                <a:tableStyleId>{5C22544A-7EE6-4342-B048-85BDC9FD1C3A}</a:tableStyleId>
              </a:tblPr>
              <a:tblGrid>
                <a:gridCol w="2286000"/>
                <a:gridCol w="5943600"/>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2400" dirty="0" smtClean="0"/>
                        <a:t>CLASIFICARE</a:t>
                      </a:r>
                      <a:endParaRPr lang="en-US" sz="2400" dirty="0" smtClean="0"/>
                    </a:p>
                  </a:txBody>
                  <a:tcPr/>
                </a:tc>
                <a:tc hMerge="1">
                  <a:txBody>
                    <a:bodyPr/>
                    <a:lstStyle/>
                    <a:p>
                      <a:endParaRPr lang="en-US" dirty="0"/>
                    </a:p>
                  </a:txBody>
                  <a:tcPr/>
                </a:tc>
              </a:tr>
              <a:tr h="370840">
                <a:tc>
                  <a:txBody>
                    <a:bodyPr/>
                    <a:lstStyle/>
                    <a:p>
                      <a:r>
                        <a:rPr lang="ro-RO" sz="2400" b="1" kern="1200" dirty="0" smtClean="0">
                          <a:solidFill>
                            <a:schemeClr val="dk1"/>
                          </a:solidFill>
                          <a:effectLst/>
                          <a:latin typeface="+mn-lt"/>
                          <a:ea typeface="+mn-ea"/>
                          <a:cs typeface="+mn-cs"/>
                        </a:rPr>
                        <a:t>Asamblarea mobilă</a:t>
                      </a:r>
                      <a:endParaRPr lang="en-US" sz="2400" dirty="0"/>
                    </a:p>
                  </a:txBody>
                  <a:tcPr/>
                </a:tc>
                <a:tc>
                  <a:txBody>
                    <a:bodyPr/>
                    <a:lstStyle/>
                    <a:p>
                      <a:pPr algn="just"/>
                      <a:r>
                        <a:rPr lang="ro-RO" sz="2000" kern="1200" dirty="0" smtClean="0">
                          <a:solidFill>
                            <a:schemeClr val="dk1"/>
                          </a:solidFill>
                          <a:effectLst/>
                          <a:latin typeface="+mn-lt"/>
                          <a:ea typeface="+mn-ea"/>
                          <a:cs typeface="+mn-cs"/>
                        </a:rPr>
                        <a:t>- se caracterizează prin existenţa mai multor locuri de muncă, produsul sau unitatea de asamblare deplasându-se de Ia un loc de muncă la altul în timpul procesului de asamblare. În acest caz, procesul de asamblare se descompune în operaţii diferenţiate, la fiecare loc de muncă efectuându-se o anumită parte a procesului tehnologic (o operaţie) de către un muncitor sau de către o echipă de muncitori calificaţi pentru executarea lucrărilor planificat pentru un anumit loc de muncă. Nu se recomandă pentru produse grele, dificil de transportat.</a:t>
                      </a:r>
                      <a:endParaRPr lang="en-US" sz="2000" dirty="0"/>
                    </a:p>
                  </a:txBody>
                  <a:tcPr/>
                </a:tc>
              </a:tr>
            </a:tbl>
          </a:graphicData>
        </a:graphic>
      </p:graphicFrame>
    </p:spTree>
    <p:extLst>
      <p:ext uri="{BB962C8B-B14F-4D97-AF65-F5344CB8AC3E}">
        <p14:creationId xmlns:p14="http://schemas.microsoft.com/office/powerpoint/2010/main" val="1725656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smtClean="0"/>
              <a:t>Clasificarea metodelor de asamblare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8360580"/>
              </p:ext>
            </p:extLst>
          </p:nvPr>
        </p:nvGraphicFramePr>
        <p:xfrm>
          <a:off x="533400" y="2057400"/>
          <a:ext cx="8229600" cy="3886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532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ro-RO" dirty="0" smtClean="0"/>
              <a:t>Metoda interschimbabilităţii totale</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ro-RO" sz="2000" dirty="0"/>
              <a:t>Prin această metodă oricare piesă se poate îmbina fără nici un fel de alegere, iar ajustajul rezultat va fi cel prescris, fără a fi necesare prelucrări şi ajustări suplimentare</a:t>
            </a:r>
            <a:r>
              <a:rPr lang="ro-RO" sz="2000" dirty="0" smtClean="0"/>
              <a:t>.</a:t>
            </a:r>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455542431"/>
              </p:ext>
            </p:extLst>
          </p:nvPr>
        </p:nvGraphicFramePr>
        <p:xfrm>
          <a:off x="228600" y="1981200"/>
          <a:ext cx="8534400" cy="4648200"/>
        </p:xfrm>
        <a:graphic>
          <a:graphicData uri="http://schemas.openxmlformats.org/drawingml/2006/table">
            <a:tbl>
              <a:tblPr firstRow="1" bandRow="1">
                <a:tableStyleId>{5C22544A-7EE6-4342-B048-85BDC9FD1C3A}</a:tableStyleId>
              </a:tblPr>
              <a:tblGrid>
                <a:gridCol w="1813560"/>
                <a:gridCol w="6720840"/>
              </a:tblGrid>
              <a:tr h="4648200">
                <a:tc>
                  <a:txBody>
                    <a:bodyPr/>
                    <a:lstStyle/>
                    <a:p>
                      <a:r>
                        <a:rPr lang="ro-RO" sz="1800" b="1" kern="1200" dirty="0" smtClean="0">
                          <a:solidFill>
                            <a:schemeClr val="lt1"/>
                          </a:solidFill>
                          <a:effectLst/>
                          <a:latin typeface="+mn-lt"/>
                          <a:ea typeface="+mn-ea"/>
                          <a:cs typeface="+mn-cs"/>
                        </a:rPr>
                        <a:t>Avantaje</a:t>
                      </a:r>
                      <a:endParaRPr lang="en-US" dirty="0"/>
                    </a:p>
                  </a:txBody>
                  <a:tcPr/>
                </a:tc>
                <a:tc>
                  <a:txBody>
                    <a:bodyPr/>
                    <a:lstStyle/>
                    <a:p>
                      <a:pPr algn="just"/>
                      <a:r>
                        <a:rPr lang="ro-RO" sz="1800" b="1" kern="1200" dirty="0" smtClean="0">
                          <a:solidFill>
                            <a:schemeClr val="lt1"/>
                          </a:solidFill>
                          <a:effectLst/>
                          <a:latin typeface="+mn-lt"/>
                          <a:ea typeface="+mn-ea"/>
                          <a:cs typeface="+mn-cs"/>
                        </a:rPr>
                        <a:t>- asamblare simplă şi economică, datorită lipsei operaţiilor de sortare sau de ajustare a pieselor;</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 posibilitatea folosirii de muncitori cu calificare redusă datorită specializăriilor în executarea unor anumite operaţii (faze) şi a utilizării dispozitivelor speciale de montaj;</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 posibilitatea aplicării procedeelor de asamblare pe bandă sau în flux continuu;</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 posibilitatea de cooperare cu alte întreprinderi de specialitate;</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 înlocuirea rapidă a pieselor uzate sau deteriorate cu ocazia reparaţiilor;</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 elementele component ale procesului tehnologic de asamblare (operaţii, faze etc.) pot fi normate uşor putându-se stabili astfel durata procesului de asamblare şi deci se menţine cu uşurinţă ritmul de asamblare prescris.</a:t>
                      </a:r>
                      <a:endParaRPr lang="en-US" sz="1800" b="1" kern="1200" dirty="0" smtClean="0">
                        <a:solidFill>
                          <a:schemeClr val="lt1"/>
                        </a:solidFill>
                        <a:effectLst/>
                        <a:latin typeface="+mn-lt"/>
                        <a:ea typeface="+mn-ea"/>
                        <a:cs typeface="+mn-cs"/>
                      </a:endParaRPr>
                    </a:p>
                    <a:p>
                      <a:pPr algn="just"/>
                      <a:r>
                        <a:rPr lang="ro-RO" sz="1800" b="1" kern="1200" dirty="0" smtClean="0">
                          <a:solidFill>
                            <a:schemeClr val="lt1"/>
                          </a:solidFill>
                          <a:effectLst/>
                          <a:latin typeface="+mn-lt"/>
                          <a:ea typeface="+mn-ea"/>
                          <a:cs typeface="+mn-cs"/>
                        </a:rPr>
                        <a:t>Această metodă de asamblare este indicată mai ales în producţia de serie mare şi de masă.</a:t>
                      </a:r>
                      <a:endParaRPr lang="en-US" dirty="0"/>
                    </a:p>
                  </a:txBody>
                  <a:tcPr/>
                </a:tc>
              </a:tr>
            </a:tbl>
          </a:graphicData>
        </a:graphic>
      </p:graphicFrame>
    </p:spTree>
    <p:extLst>
      <p:ext uri="{BB962C8B-B14F-4D97-AF65-F5344CB8AC3E}">
        <p14:creationId xmlns:p14="http://schemas.microsoft.com/office/powerpoint/2010/main" val="3471282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Metoda interschimbabilităţii totale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19039889"/>
              </p:ext>
            </p:extLst>
          </p:nvPr>
        </p:nvGraphicFramePr>
        <p:xfrm>
          <a:off x="457200" y="1600200"/>
          <a:ext cx="8229600" cy="1554480"/>
        </p:xfrm>
        <a:graphic>
          <a:graphicData uri="http://schemas.openxmlformats.org/drawingml/2006/table">
            <a:tbl>
              <a:tblPr firstRow="1" bandRow="1">
                <a:tableStyleId>{5C22544A-7EE6-4342-B048-85BDC9FD1C3A}</a:tableStyleId>
              </a:tblPr>
              <a:tblGrid>
                <a:gridCol w="1828800"/>
                <a:gridCol w="6400800"/>
              </a:tblGrid>
              <a:tr h="370840">
                <a:tc>
                  <a:txBody>
                    <a:bodyPr/>
                    <a:lstStyle/>
                    <a:p>
                      <a:r>
                        <a:rPr lang="ro-RO" sz="2400" b="1" kern="1200" dirty="0" smtClean="0">
                          <a:solidFill>
                            <a:schemeClr val="lt1"/>
                          </a:solidFill>
                          <a:effectLst/>
                          <a:latin typeface="+mn-lt"/>
                          <a:ea typeface="+mn-ea"/>
                          <a:cs typeface="+mn-cs"/>
                        </a:rPr>
                        <a:t>Dezavantaje</a:t>
                      </a:r>
                      <a:endParaRPr lang="en-US" sz="2400" dirty="0"/>
                    </a:p>
                  </a:txBody>
                  <a:tcPr/>
                </a:tc>
                <a:tc>
                  <a:txBody>
                    <a:bodyPr/>
                    <a:lstStyle/>
                    <a:p>
                      <a:pPr algn="just"/>
                      <a:r>
                        <a:rPr lang="ro-RO" sz="2400" b="1" kern="1200" dirty="0" smtClean="0">
                          <a:solidFill>
                            <a:schemeClr val="lt1"/>
                          </a:solidFill>
                          <a:effectLst/>
                          <a:latin typeface="+mn-lt"/>
                          <a:ea typeface="+mn-ea"/>
                          <a:cs typeface="+mn-cs"/>
                        </a:rPr>
                        <a:t>- necesită folosirea procedeelor de prelucrare perfecţionate şi de mare productivitate </a:t>
                      </a:r>
                      <a:endParaRPr lang="en-US" sz="2400" b="1" kern="1200" dirty="0" smtClean="0">
                        <a:solidFill>
                          <a:schemeClr val="lt1"/>
                        </a:solidFill>
                        <a:effectLst/>
                        <a:latin typeface="+mn-lt"/>
                        <a:ea typeface="+mn-ea"/>
                        <a:cs typeface="+mn-cs"/>
                      </a:endParaRPr>
                    </a:p>
                    <a:p>
                      <a:pPr algn="just"/>
                      <a:r>
                        <a:rPr lang="ro-RO" sz="2400" b="1" kern="1200" dirty="0" smtClean="0">
                          <a:solidFill>
                            <a:schemeClr val="lt1"/>
                          </a:solidFill>
                          <a:effectLst/>
                          <a:latin typeface="+mn-lt"/>
                          <a:ea typeface="+mn-ea"/>
                          <a:cs typeface="+mn-cs"/>
                        </a:rPr>
                        <a:t>- necesită utilizarea de dispozitive şi aparate de măsură şi control precise.</a:t>
                      </a:r>
                      <a:endParaRPr lang="en-US" sz="2400" dirty="0"/>
                    </a:p>
                  </a:txBody>
                  <a:tcPr/>
                </a:tc>
              </a:tr>
            </a:tbl>
          </a:graphicData>
        </a:graphic>
      </p:graphicFrame>
    </p:spTree>
    <p:extLst>
      <p:ext uri="{BB962C8B-B14F-4D97-AF65-F5344CB8AC3E}">
        <p14:creationId xmlns:p14="http://schemas.microsoft.com/office/powerpoint/2010/main" val="163511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Metoda interschimbabilităţii </a:t>
            </a:r>
            <a:r>
              <a:rPr lang="ro-RO" dirty="0" smtClean="0"/>
              <a:t>parţiale</a:t>
            </a:r>
            <a:endParaRPr lang="en-US" dirty="0"/>
          </a:p>
        </p:txBody>
      </p:sp>
      <p:sp>
        <p:nvSpPr>
          <p:cNvPr id="3" name="Content Placeholder 2"/>
          <p:cNvSpPr>
            <a:spLocks noGrp="1"/>
          </p:cNvSpPr>
          <p:nvPr>
            <p:ph idx="1"/>
          </p:nvPr>
        </p:nvSpPr>
        <p:spPr/>
        <p:txBody>
          <a:bodyPr>
            <a:normAutofit fontScale="92500" lnSpcReduction="10000"/>
          </a:bodyPr>
          <a:lstStyle/>
          <a:p>
            <a:pPr algn="just"/>
            <a:r>
              <a:rPr lang="ro-RO" dirty="0"/>
              <a:t>Piesele folosite la asamblarea prin această metodă, se prelucrează cu toleranţe mai largi decât cele necesare obţinerii interschimbabilităţii totale, asigurându-se totuşi la montare, fără o sortare sau o ajustare prealabilă </a:t>
            </a:r>
            <a:r>
              <a:rPr lang="ro-RO" dirty="0" smtClean="0"/>
              <a:t>a</a:t>
            </a:r>
            <a:r>
              <a:rPr lang="ro-RO" dirty="0"/>
              <a:t> </a:t>
            </a:r>
            <a:r>
              <a:rPr lang="ro-RO" dirty="0" smtClean="0"/>
              <a:t>pieselor</a:t>
            </a:r>
            <a:r>
              <a:rPr lang="ro-RO" dirty="0"/>
              <a:t>, precizia prescrisă a elementului de închidere la majoritatea lanţurilor de dimensiuni. Rămâne un mic procent de piese dintr-un lanţ care nu se vor putea asambla în limitele prescrise ale toleranţelor.</a:t>
            </a:r>
            <a:endParaRPr lang="en-US" dirty="0"/>
          </a:p>
          <a:p>
            <a:pPr marL="0" indent="0">
              <a:buNone/>
            </a:pPr>
            <a:endParaRPr lang="en-US" dirty="0"/>
          </a:p>
        </p:txBody>
      </p:sp>
    </p:spTree>
    <p:extLst>
      <p:ext uri="{BB962C8B-B14F-4D97-AF65-F5344CB8AC3E}">
        <p14:creationId xmlns:p14="http://schemas.microsoft.com/office/powerpoint/2010/main" val="1714943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1528</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Angsana New</vt:lpstr>
      <vt:lpstr>Arial</vt:lpstr>
      <vt:lpstr>Arial Narrow</vt:lpstr>
      <vt:lpstr>Calibri</vt:lpstr>
      <vt:lpstr>Office Theme</vt:lpstr>
      <vt:lpstr>METODE DE ASAMBLARE Prof. Gabriela Dochia </vt:lpstr>
      <vt:lpstr>Metode de asamblare</vt:lpstr>
      <vt:lpstr>Proiectarea procesului de asamblare </vt:lpstr>
      <vt:lpstr>Clasificarea asamblărilor mecanice</vt:lpstr>
      <vt:lpstr>Clasificarea asamblărilor mecanice</vt:lpstr>
      <vt:lpstr>Clasificarea metodelor de asamblare</vt:lpstr>
      <vt:lpstr>Metoda interschimbabilităţii totale</vt:lpstr>
      <vt:lpstr>Metoda interschimbabilităţii totale</vt:lpstr>
      <vt:lpstr>Metoda interschimbabilităţii parţiale</vt:lpstr>
      <vt:lpstr>Metoda interschimbabilităţii parţiale</vt:lpstr>
      <vt:lpstr>Metoda sortării pieselor</vt:lpstr>
      <vt:lpstr>Metoda sortării pieselor</vt:lpstr>
      <vt:lpstr>Sortarea pe grupe  </vt:lpstr>
      <vt:lpstr>Sortarea combinată</vt:lpstr>
      <vt:lpstr>Metoda reglării</vt:lpstr>
      <vt:lpstr>Metoda reglării</vt:lpstr>
      <vt:lpstr>Metoda ajustării </vt:lpstr>
      <vt:lpstr>Metoda ajustării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 de asamblare</dc:title>
  <dc:creator>Ani</dc:creator>
  <cp:lastModifiedBy>Utilizator</cp:lastModifiedBy>
  <cp:revision>8</cp:revision>
  <dcterms:created xsi:type="dcterms:W3CDTF">2006-08-16T00:00:00Z</dcterms:created>
  <dcterms:modified xsi:type="dcterms:W3CDTF">2020-07-27T10:43:58Z</dcterms:modified>
</cp:coreProperties>
</file>